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12" r:id="rId47"/>
    <p:sldId id="313" r:id="rId48"/>
    <p:sldId id="314" r:id="rId49"/>
    <p:sldId id="315" r:id="rId50"/>
    <p:sldId id="317" r:id="rId51"/>
    <p:sldId id="301" r:id="rId52"/>
    <p:sldId id="302" r:id="rId53"/>
    <p:sldId id="310" r:id="rId54"/>
    <p:sldId id="311" r:id="rId55"/>
    <p:sldId id="304" r:id="rId56"/>
    <p:sldId id="322" r:id="rId57"/>
    <p:sldId id="318" r:id="rId58"/>
    <p:sldId id="320" r:id="rId59"/>
    <p:sldId id="321" r:id="rId60"/>
    <p:sldId id="319"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05" r:id="rId74"/>
    <p:sldId id="306" r:id="rId75"/>
    <p:sldId id="355"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07" r:id="rId93"/>
    <p:sldId id="308" r:id="rId94"/>
    <p:sldId id="351" r:id="rId95"/>
    <p:sldId id="352" r:id="rId96"/>
    <p:sldId id="354"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69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304800" y="1447800"/>
            <a:ext cx="7854696" cy="3533336"/>
          </a:xfrm>
        </p:spPr>
        <p:txBody>
          <a:bodyPr/>
          <a:lstStyle/>
          <a:p>
            <a:r>
              <a:rPr lang="en-US" b="1" u="sng" dirty="0" smtClean="0"/>
              <a:t>SEMISOLID DOSAGE FORMS -  Ointments, Pastes, </a:t>
            </a:r>
            <a:r>
              <a:rPr lang="en-US" b="1" u="sng" dirty="0" err="1" smtClean="0"/>
              <a:t>Jellies,poultices</a:t>
            </a:r>
            <a:endParaRPr lang="en-US" dirty="0" smtClean="0"/>
          </a:p>
          <a:p>
            <a:endParaRPr lang="en-US" dirty="0"/>
          </a:p>
        </p:txBody>
      </p:sp>
      <p:sp>
        <p:nvSpPr>
          <p:cNvPr id="4" name="TextBox 3"/>
          <p:cNvSpPr txBox="1"/>
          <p:nvPr/>
        </p:nvSpPr>
        <p:spPr>
          <a:xfrm>
            <a:off x="1219200" y="5029200"/>
            <a:ext cx="6629400" cy="584775"/>
          </a:xfrm>
          <a:prstGeom prst="rect">
            <a:avLst/>
          </a:prstGeom>
          <a:noFill/>
        </p:spPr>
        <p:txBody>
          <a:bodyPr wrap="square" rtlCol="0">
            <a:spAutoFit/>
          </a:bodyPr>
          <a:lstStyle/>
          <a:p>
            <a:r>
              <a:rPr lang="en-US" sz="3200" dirty="0" smtClean="0">
                <a:solidFill>
                  <a:schemeClr val="bg1"/>
                </a:solidFill>
              </a:rPr>
              <a:t>Presented By: </a:t>
            </a:r>
            <a:r>
              <a:rPr lang="en-US" sz="3200" dirty="0" err="1" smtClean="0">
                <a:solidFill>
                  <a:schemeClr val="bg1"/>
                </a:solidFill>
              </a:rPr>
              <a:t>Ms.Sneha</a:t>
            </a:r>
            <a:r>
              <a:rPr lang="en-US" sz="3200" dirty="0" smtClean="0">
                <a:solidFill>
                  <a:schemeClr val="bg1"/>
                </a:solidFill>
              </a:rPr>
              <a:t> </a:t>
            </a:r>
            <a:r>
              <a:rPr lang="en-US" sz="3200" dirty="0" err="1" smtClean="0">
                <a:solidFill>
                  <a:schemeClr val="bg1"/>
                </a:solidFill>
              </a:rPr>
              <a:t>Wankhede</a:t>
            </a:r>
            <a:endParaRPr lang="en-IN" sz="3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normAutofit fontScale="92500" lnSpcReduction="20000"/>
          </a:bodyPr>
          <a:lstStyle/>
          <a:p>
            <a:pPr>
              <a:buNone/>
            </a:pPr>
            <a:r>
              <a:rPr lang="en-US" b="1" dirty="0" smtClean="0"/>
              <a:t>(a) </a:t>
            </a:r>
            <a:r>
              <a:rPr lang="en-US" b="1" dirty="0" err="1" smtClean="0"/>
              <a:t>Epidermic</a:t>
            </a:r>
            <a:r>
              <a:rPr lang="en-US" b="1" dirty="0" smtClean="0"/>
              <a:t> ointments</a:t>
            </a:r>
            <a:endParaRPr lang="en-US" dirty="0" smtClean="0"/>
          </a:p>
          <a:p>
            <a:r>
              <a:rPr lang="en-US" dirty="0" smtClean="0"/>
              <a:t>These ointments are intended to produce their action on the surface of the skin and produce local effect.</a:t>
            </a:r>
          </a:p>
          <a:p>
            <a:r>
              <a:rPr lang="en-US" dirty="0" smtClean="0"/>
              <a:t>They are not absorbed.</a:t>
            </a:r>
          </a:p>
          <a:p>
            <a:r>
              <a:rPr lang="en-US" dirty="0" smtClean="0"/>
              <a:t>They act as protective, antiseptic and </a:t>
            </a:r>
            <a:r>
              <a:rPr lang="en-US" dirty="0" err="1" smtClean="0"/>
              <a:t>parasiticide</a:t>
            </a:r>
            <a:r>
              <a:rPr lang="en-US" dirty="0" smtClean="0"/>
              <a:t>.</a:t>
            </a:r>
          </a:p>
          <a:p>
            <a:endParaRPr lang="en-US" dirty="0" smtClean="0"/>
          </a:p>
          <a:p>
            <a:pPr>
              <a:buNone/>
            </a:pPr>
            <a:r>
              <a:rPr lang="en-US" b="1" dirty="0" smtClean="0"/>
              <a:t>(b) Endodermic ointments</a:t>
            </a:r>
            <a:endParaRPr lang="en-US" dirty="0" smtClean="0"/>
          </a:p>
          <a:p>
            <a:r>
              <a:rPr lang="en-US" dirty="0" smtClean="0"/>
              <a:t>These ointments are intended to release the medicaments that penetrate into the skin. They are partially absorbed and acts as emollients, stimulants and local irritants.</a:t>
            </a:r>
          </a:p>
          <a:p>
            <a:pPr>
              <a:buNone/>
            </a:pPr>
            <a:r>
              <a:rPr lang="en-US" dirty="0" smtClean="0"/>
              <a:t> </a:t>
            </a:r>
          </a:p>
          <a:p>
            <a:pPr>
              <a:buNone/>
            </a:pPr>
            <a:r>
              <a:rPr lang="en-US" b="1" dirty="0" smtClean="0"/>
              <a:t>(c) </a:t>
            </a:r>
            <a:r>
              <a:rPr lang="en-US" b="1" dirty="0" err="1" smtClean="0"/>
              <a:t>Diadermic</a:t>
            </a:r>
            <a:r>
              <a:rPr lang="en-US" b="1" dirty="0" smtClean="0"/>
              <a:t> ointments</a:t>
            </a:r>
            <a:endParaRPr lang="en-US" dirty="0" smtClean="0"/>
          </a:p>
          <a:p>
            <a:r>
              <a:rPr lang="en-US" dirty="0" smtClean="0"/>
              <a:t>These ointments are intended to release the medicaments that pass through the skin and produce systemic effects.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i="1" dirty="0" smtClean="0"/>
              <a:t>According to therapeutic uses the ointments are classified as follows: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t>(</a:t>
            </a:r>
            <a:r>
              <a:rPr lang="en-US" dirty="0" err="1" smtClean="0"/>
              <a:t>i</a:t>
            </a:r>
            <a:r>
              <a:rPr lang="en-US" dirty="0" smtClean="0"/>
              <a:t>) </a:t>
            </a:r>
            <a:r>
              <a:rPr lang="en-US" i="1" u="sng" smtClean="0">
                <a:solidFill>
                  <a:srgbClr val="FF0000"/>
                </a:solidFill>
              </a:rPr>
              <a:t>Acne treatment</a:t>
            </a:r>
            <a:r>
              <a:rPr lang="en-US" dirty="0" smtClean="0"/>
              <a:t>        	</a:t>
            </a:r>
            <a:r>
              <a:rPr lang="en-US" smtClean="0"/>
              <a:t>	: resorcinol</a:t>
            </a:r>
            <a:r>
              <a:rPr lang="en-US" dirty="0" smtClean="0"/>
              <a:t>, sulfur.</a:t>
            </a:r>
          </a:p>
          <a:p>
            <a:r>
              <a:rPr lang="en-US" dirty="0" smtClean="0"/>
              <a:t>(ii) </a:t>
            </a:r>
            <a:r>
              <a:rPr lang="en-US" i="1" u="sng" dirty="0" smtClean="0">
                <a:solidFill>
                  <a:srgbClr val="FF0000"/>
                </a:solidFill>
              </a:rPr>
              <a:t>Antibiotics</a:t>
            </a:r>
            <a:r>
              <a:rPr lang="en-US" u="sng" dirty="0" smtClean="0">
                <a:solidFill>
                  <a:srgbClr val="FF0000"/>
                </a:solidFill>
              </a:rPr>
              <a:t>    </a:t>
            </a:r>
            <a:r>
              <a:rPr lang="en-US" dirty="0" smtClean="0"/>
              <a:t>           		:Used to kill microorganisms. e.g. </a:t>
            </a:r>
            <a:r>
              <a:rPr lang="en-US" dirty="0" err="1" smtClean="0"/>
              <a:t>bacitracin</a:t>
            </a:r>
            <a:r>
              <a:rPr lang="en-US" dirty="0" smtClean="0"/>
              <a:t>, chlortetracycline, neomycin.</a:t>
            </a:r>
          </a:p>
          <a:p>
            <a:r>
              <a:rPr lang="en-US" dirty="0" smtClean="0"/>
              <a:t>(iii</a:t>
            </a:r>
            <a:r>
              <a:rPr lang="en-US" u="sng" dirty="0" smtClean="0">
                <a:solidFill>
                  <a:srgbClr val="FF0000"/>
                </a:solidFill>
              </a:rPr>
              <a:t>) </a:t>
            </a:r>
            <a:r>
              <a:rPr lang="en-US" i="1" u="sng" dirty="0" err="1" smtClean="0">
                <a:solidFill>
                  <a:srgbClr val="FF0000"/>
                </a:solidFill>
              </a:rPr>
              <a:t>Antieczematous</a:t>
            </a:r>
            <a:r>
              <a:rPr lang="en-US" dirty="0" smtClean="0"/>
              <a:t>       		:Used to stop oozing and exudation from vesicles on the skin. e.g. hydrocortisone, coal tar, </a:t>
            </a:r>
            <a:r>
              <a:rPr lang="en-US" dirty="0" err="1" smtClean="0"/>
              <a:t>ichthamol</a:t>
            </a:r>
            <a:r>
              <a:rPr lang="en-US" dirty="0" smtClean="0"/>
              <a:t>, salicylic acid.</a:t>
            </a:r>
          </a:p>
          <a:p>
            <a:r>
              <a:rPr lang="en-US" dirty="0" smtClean="0"/>
              <a:t>(iv</a:t>
            </a:r>
            <a:r>
              <a:rPr lang="en-US" u="sng" dirty="0" smtClean="0">
                <a:solidFill>
                  <a:srgbClr val="FF0000"/>
                </a:solidFill>
              </a:rPr>
              <a:t>) A</a:t>
            </a:r>
            <a:r>
              <a:rPr lang="en-US" i="1" u="sng" dirty="0" smtClean="0">
                <a:solidFill>
                  <a:srgbClr val="FF0000"/>
                </a:solidFill>
              </a:rPr>
              <a:t>ntifungal</a:t>
            </a:r>
            <a:r>
              <a:rPr lang="en-US" dirty="0" smtClean="0"/>
              <a:t>              		:Used to inhibit or kill the fungi e.g. benzoic acid, salicylic aid, </a:t>
            </a:r>
            <a:r>
              <a:rPr lang="en-US" dirty="0" err="1" smtClean="0"/>
              <a:t>nystatin</a:t>
            </a:r>
            <a:r>
              <a:rPr lang="en-US" dirty="0" smtClean="0"/>
              <a:t>, </a:t>
            </a:r>
            <a:r>
              <a:rPr lang="en-US" dirty="0" err="1" smtClean="0"/>
              <a:t>clotrimazole</a:t>
            </a:r>
            <a:r>
              <a:rPr lang="en-US" dirty="0" smtClean="0"/>
              <a:t>, etc.</a:t>
            </a:r>
          </a:p>
          <a:p>
            <a:r>
              <a:rPr lang="en-US" dirty="0" smtClean="0"/>
              <a:t>(v)</a:t>
            </a:r>
            <a:r>
              <a:rPr lang="en-US" u="sng" dirty="0" smtClean="0">
                <a:solidFill>
                  <a:srgbClr val="FF0000"/>
                </a:solidFill>
              </a:rPr>
              <a:t> </a:t>
            </a:r>
            <a:r>
              <a:rPr lang="en-US" i="1" u="sng" dirty="0" smtClean="0">
                <a:solidFill>
                  <a:srgbClr val="FF0000"/>
                </a:solidFill>
              </a:rPr>
              <a:t>Anti-inflammatory</a:t>
            </a:r>
            <a:r>
              <a:rPr lang="en-US" dirty="0" smtClean="0"/>
              <a:t>    		:Used to relieve inflammatory, allergic and </a:t>
            </a:r>
            <a:r>
              <a:rPr lang="en-US" dirty="0" err="1" smtClean="0"/>
              <a:t>pruritic</a:t>
            </a:r>
            <a:r>
              <a:rPr lang="en-US" dirty="0" smtClean="0"/>
              <a:t> conditions of the skin e.g. </a:t>
            </a:r>
            <a:r>
              <a:rPr lang="en-US" dirty="0" err="1" smtClean="0"/>
              <a:t>betamethasone</a:t>
            </a:r>
            <a:r>
              <a:rPr lang="en-US" dirty="0" smtClean="0"/>
              <a:t> </a:t>
            </a:r>
            <a:r>
              <a:rPr lang="en-US" dirty="0" err="1" smtClean="0"/>
              <a:t>valerate</a:t>
            </a:r>
            <a:r>
              <a:rPr lang="en-US" dirty="0" smtClean="0"/>
              <a:t>, hydrocortisone, </a:t>
            </a:r>
            <a:r>
              <a:rPr lang="en-US" dirty="0" err="1" smtClean="0"/>
              <a:t>triamcinolone</a:t>
            </a:r>
            <a:r>
              <a:rPr lang="en-US" dirty="0" smtClean="0"/>
              <a:t> </a:t>
            </a:r>
            <a:r>
              <a:rPr lang="en-US" dirty="0" err="1" smtClean="0"/>
              <a:t>acetonide</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(vi) </a:t>
            </a:r>
            <a:r>
              <a:rPr lang="en-US" i="1" u="sng" dirty="0" err="1" smtClean="0">
                <a:solidFill>
                  <a:srgbClr val="FF0000"/>
                </a:solidFill>
              </a:rPr>
              <a:t>Antipruritic</a:t>
            </a:r>
            <a:r>
              <a:rPr lang="en-US" u="sng" dirty="0" smtClean="0">
                <a:solidFill>
                  <a:srgbClr val="FF0000"/>
                </a:solidFill>
              </a:rPr>
              <a:t>    </a:t>
            </a:r>
            <a:r>
              <a:rPr lang="en-US" dirty="0" smtClean="0"/>
              <a:t>         		:Used to relieve itching e.g. </a:t>
            </a:r>
            <a:r>
              <a:rPr lang="en-US" dirty="0" err="1" smtClean="0"/>
              <a:t>benzocaine</a:t>
            </a:r>
            <a:r>
              <a:rPr lang="en-US" dirty="0" smtClean="0"/>
              <a:t>, coal tar.</a:t>
            </a:r>
          </a:p>
          <a:p>
            <a:r>
              <a:rPr lang="en-US" dirty="0" smtClean="0"/>
              <a:t>(vii)</a:t>
            </a:r>
            <a:r>
              <a:rPr lang="en-US" u="sng" dirty="0" smtClean="0">
                <a:solidFill>
                  <a:srgbClr val="FF0000"/>
                </a:solidFill>
              </a:rPr>
              <a:t> </a:t>
            </a:r>
            <a:r>
              <a:rPr lang="en-US" i="1" u="sng" dirty="0" smtClean="0">
                <a:solidFill>
                  <a:srgbClr val="FF0000"/>
                </a:solidFill>
              </a:rPr>
              <a:t>Antiseptic</a:t>
            </a:r>
            <a:r>
              <a:rPr lang="en-US" dirty="0" smtClean="0"/>
              <a:t>              		:Used to stop sepsis e.g. ammoniated mercury, zinc oxide.</a:t>
            </a:r>
          </a:p>
          <a:p>
            <a:r>
              <a:rPr lang="en-US" dirty="0" smtClean="0"/>
              <a:t>(vii)</a:t>
            </a:r>
            <a:r>
              <a:rPr lang="en-US" u="sng" dirty="0" smtClean="0">
                <a:solidFill>
                  <a:srgbClr val="FF0000"/>
                </a:solidFill>
              </a:rPr>
              <a:t> </a:t>
            </a:r>
            <a:r>
              <a:rPr lang="en-US" i="1" u="sng" dirty="0" smtClean="0">
                <a:solidFill>
                  <a:srgbClr val="FF0000"/>
                </a:solidFill>
              </a:rPr>
              <a:t>Astringent</a:t>
            </a:r>
            <a:r>
              <a:rPr lang="en-US" u="sng" dirty="0" smtClean="0">
                <a:solidFill>
                  <a:srgbClr val="FF0000"/>
                </a:solidFill>
              </a:rPr>
              <a:t>    </a:t>
            </a:r>
            <a:r>
              <a:rPr lang="en-US" dirty="0" smtClean="0"/>
              <a:t>          		:Reduces the secretion of glands or discharge from skin surface e.g. calamine, zinc oxide, </a:t>
            </a:r>
            <a:r>
              <a:rPr lang="en-US" dirty="0" err="1" smtClean="0"/>
              <a:t>aluminium</a:t>
            </a:r>
            <a:r>
              <a:rPr lang="en-US" dirty="0" smtClean="0"/>
              <a:t> acetate and </a:t>
            </a:r>
            <a:r>
              <a:rPr lang="en-US" dirty="0" err="1" smtClean="0"/>
              <a:t>subacetate</a:t>
            </a:r>
            <a:r>
              <a:rPr lang="en-US" dirty="0" smtClean="0"/>
              <a:t>, acetic acid and tannic acid.</a:t>
            </a:r>
          </a:p>
          <a:p>
            <a:r>
              <a:rPr lang="en-US" dirty="0" smtClean="0"/>
              <a:t>(ix) </a:t>
            </a:r>
            <a:r>
              <a:rPr lang="en-US" i="1" u="sng" dirty="0" smtClean="0">
                <a:solidFill>
                  <a:srgbClr val="FF0000"/>
                </a:solidFill>
              </a:rPr>
              <a:t>Counter irritant</a:t>
            </a:r>
            <a:r>
              <a:rPr lang="en-US" u="sng" dirty="0" smtClean="0">
                <a:solidFill>
                  <a:srgbClr val="FF0000"/>
                </a:solidFill>
              </a:rPr>
              <a:t>     </a:t>
            </a:r>
            <a:r>
              <a:rPr lang="en-US" dirty="0" smtClean="0"/>
              <a:t>   		:These are applied locally to irritate the intact skin, thus reducing or relieving another irritation or deep seated pain. e.g. capsicum oleoresin, iodine (</a:t>
            </a:r>
            <a:r>
              <a:rPr lang="en-US" dirty="0" err="1" smtClean="0"/>
              <a:t>Iodex</a:t>
            </a:r>
            <a:r>
              <a:rPr lang="en-US" dirty="0" smtClean="0"/>
              <a:t>), methyl </a:t>
            </a:r>
            <a:r>
              <a:rPr lang="en-US" dirty="0" err="1" smtClean="0"/>
              <a:t>salicylate</a:t>
            </a:r>
            <a:r>
              <a:rPr lang="en-US" dirty="0" smtClean="0"/>
              <a:t>.</a:t>
            </a:r>
          </a:p>
          <a:p>
            <a:r>
              <a:rPr lang="en-US" dirty="0" smtClean="0"/>
              <a:t>(x) </a:t>
            </a:r>
            <a:r>
              <a:rPr lang="en-US" i="1" u="sng" dirty="0" smtClean="0">
                <a:solidFill>
                  <a:srgbClr val="FF0000"/>
                </a:solidFill>
              </a:rPr>
              <a:t>Dandruff treatment</a:t>
            </a:r>
            <a:r>
              <a:rPr lang="en-US" dirty="0" smtClean="0"/>
              <a:t>    	:e.g. salicylic acid and </a:t>
            </a:r>
            <a:r>
              <a:rPr lang="en-US" dirty="0" err="1" smtClean="0"/>
              <a:t>cetrimide</a:t>
            </a:r>
            <a:r>
              <a:rPr lang="en-US" dirty="0" smtClean="0"/>
              <a:t> (</a:t>
            </a:r>
            <a:r>
              <a:rPr lang="en-US" dirty="0" err="1" smtClean="0"/>
              <a:t>cetyl</a:t>
            </a:r>
            <a:r>
              <a:rPr lang="en-US" dirty="0" smtClean="0"/>
              <a:t> </a:t>
            </a:r>
            <a:r>
              <a:rPr lang="en-US" dirty="0" err="1" smtClean="0"/>
              <a:t>trimethyl</a:t>
            </a:r>
            <a:r>
              <a:rPr lang="en-US" dirty="0" smtClean="0"/>
              <a:t> ammonium bromide)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normAutofit fontScale="92500" lnSpcReduction="10000"/>
          </a:bodyPr>
          <a:lstStyle/>
          <a:p>
            <a:r>
              <a:rPr lang="en-US" dirty="0" smtClean="0"/>
              <a:t>(xi</a:t>
            </a:r>
            <a:r>
              <a:rPr lang="en-US" u="sng" dirty="0" smtClean="0">
                <a:solidFill>
                  <a:srgbClr val="FF0000"/>
                </a:solidFill>
              </a:rPr>
              <a:t>) E</a:t>
            </a:r>
            <a:r>
              <a:rPr lang="en-US" i="1" u="sng" dirty="0" smtClean="0">
                <a:solidFill>
                  <a:srgbClr val="FF0000"/>
                </a:solidFill>
              </a:rPr>
              <a:t>mollient</a:t>
            </a:r>
            <a:r>
              <a:rPr lang="en-US" u="sng" dirty="0" smtClean="0">
                <a:solidFill>
                  <a:srgbClr val="FF0000"/>
                </a:solidFill>
              </a:rPr>
              <a:t>   </a:t>
            </a:r>
            <a:r>
              <a:rPr lang="en-US" dirty="0" smtClean="0"/>
              <a:t>              		:Used to soften the skin (for example in the dry season) e.g. soft paraffin</a:t>
            </a:r>
          </a:p>
          <a:p>
            <a:r>
              <a:rPr lang="en-US" dirty="0" smtClean="0"/>
              <a:t>(xii) </a:t>
            </a:r>
            <a:r>
              <a:rPr lang="en-US" i="1" u="sng" dirty="0" err="1" smtClean="0">
                <a:solidFill>
                  <a:srgbClr val="FF0000"/>
                </a:solidFill>
              </a:rPr>
              <a:t>Keratolytic</a:t>
            </a:r>
            <a:r>
              <a:rPr lang="en-US" u="sng" dirty="0" smtClean="0">
                <a:solidFill>
                  <a:srgbClr val="FF0000"/>
                </a:solidFill>
              </a:rPr>
              <a:t>     </a:t>
            </a:r>
            <a:r>
              <a:rPr lang="en-US" dirty="0" smtClean="0"/>
              <a:t>         		:Used to remove or soften the horny layer of the skin e.g. resorcinol, salicylic acid and sulfur.</a:t>
            </a:r>
          </a:p>
          <a:p>
            <a:r>
              <a:rPr lang="en-US" dirty="0" smtClean="0"/>
              <a:t>(xi)</a:t>
            </a:r>
            <a:r>
              <a:rPr lang="en-US" u="sng" dirty="0" smtClean="0">
                <a:solidFill>
                  <a:srgbClr val="FF0000"/>
                </a:solidFill>
              </a:rPr>
              <a:t> </a:t>
            </a:r>
            <a:r>
              <a:rPr lang="en-US" i="1" u="sng" dirty="0" err="1" smtClean="0">
                <a:solidFill>
                  <a:srgbClr val="FF0000"/>
                </a:solidFill>
              </a:rPr>
              <a:t>Keratoplastic</a:t>
            </a:r>
            <a:r>
              <a:rPr lang="en-US" u="sng" dirty="0" smtClean="0">
                <a:solidFill>
                  <a:srgbClr val="FF0000"/>
                </a:solidFill>
              </a:rPr>
              <a:t>     </a:t>
            </a:r>
            <a:r>
              <a:rPr lang="en-US" dirty="0" smtClean="0"/>
              <a:t>       		:Tends to increase the thickness of horny layer e.g. coal tar.</a:t>
            </a:r>
          </a:p>
          <a:p>
            <a:r>
              <a:rPr lang="en-US" dirty="0" smtClean="0"/>
              <a:t>(xii)</a:t>
            </a:r>
            <a:r>
              <a:rPr lang="en-US" u="sng" dirty="0" smtClean="0">
                <a:solidFill>
                  <a:srgbClr val="FF0000"/>
                </a:solidFill>
              </a:rPr>
              <a:t> </a:t>
            </a:r>
            <a:r>
              <a:rPr lang="en-US" i="1" u="sng" dirty="0" err="1" smtClean="0">
                <a:solidFill>
                  <a:srgbClr val="FF0000"/>
                </a:solidFill>
              </a:rPr>
              <a:t>Parasiticide</a:t>
            </a:r>
            <a:r>
              <a:rPr lang="en-US" dirty="0" smtClean="0"/>
              <a:t>             		:These ointments destroy or inhibit living infestations such as lice and ticks e.g. benzyl benzoate, gamma-benzene </a:t>
            </a:r>
            <a:r>
              <a:rPr lang="en-US" dirty="0" err="1" smtClean="0"/>
              <a:t>hexachloride</a:t>
            </a:r>
            <a:r>
              <a:rPr lang="en-US" dirty="0" smtClean="0"/>
              <a:t> (GBH), sulfur etc.</a:t>
            </a:r>
          </a:p>
          <a:p>
            <a:r>
              <a:rPr lang="en-US" dirty="0" smtClean="0"/>
              <a:t>(xiii) </a:t>
            </a:r>
            <a:r>
              <a:rPr lang="en-US" i="1" u="sng" dirty="0" smtClean="0">
                <a:solidFill>
                  <a:srgbClr val="FF0000"/>
                </a:solidFill>
              </a:rPr>
              <a:t>Protective</a:t>
            </a:r>
            <a:r>
              <a:rPr lang="en-US" u="sng" dirty="0" smtClean="0">
                <a:solidFill>
                  <a:srgbClr val="FF0000"/>
                </a:solidFill>
              </a:rPr>
              <a:t>           </a:t>
            </a:r>
            <a:r>
              <a:rPr lang="en-US" dirty="0" smtClean="0"/>
              <a:t>    		:Protects the skin from moisture, air, sun rays or other substances such as soaps or chemicals. e.g. silicones, titanium dioxide, calamine, zinc oxide, petrolatum.</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b="1" dirty="0" smtClean="0"/>
              <a:t/>
            </a:r>
            <a:br>
              <a:rPr lang="en-US" b="1" dirty="0" smtClean="0"/>
            </a:br>
            <a:r>
              <a:rPr lang="en-US" b="1" dirty="0" smtClean="0"/>
              <a:t>OINTMENT BASES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t>The ointment base is that substance or part of an ointment preparation which serves as carrier or vehicle for the medicament.</a:t>
            </a:r>
          </a:p>
          <a:p>
            <a:r>
              <a:rPr lang="en-US" dirty="0" smtClean="0"/>
              <a:t>An ideal ointment base should be inert, stable, smooth, compatible with the skin, non-irritating and should release the incorporated medicaments readily.</a:t>
            </a:r>
          </a:p>
          <a:p>
            <a:r>
              <a:rPr lang="en-US" b="1" dirty="0" smtClean="0"/>
              <a:t>Classification of ointment bases:</a:t>
            </a:r>
            <a:endParaRPr lang="en-US" dirty="0" smtClean="0"/>
          </a:p>
          <a:p>
            <a:r>
              <a:rPr lang="en-US" dirty="0" smtClean="0"/>
              <a:t>1.      Oleaginous bases</a:t>
            </a:r>
          </a:p>
          <a:p>
            <a:r>
              <a:rPr lang="en-US" dirty="0" smtClean="0"/>
              <a:t>2.      Absorption bases</a:t>
            </a:r>
          </a:p>
          <a:p>
            <a:r>
              <a:rPr lang="en-US" dirty="0" smtClean="0"/>
              <a:t>3.      Water-miscible bases</a:t>
            </a:r>
          </a:p>
          <a:p>
            <a:r>
              <a:rPr lang="en-US" dirty="0" smtClean="0"/>
              <a:t>4.      Water soluble bases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u="sng" dirty="0" smtClean="0"/>
              <a:t>OLEAGINOUS BASES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dirty="0" smtClean="0"/>
              <a:t>These bases consists of oils and fats. The most important are the</a:t>
            </a:r>
          </a:p>
          <a:p>
            <a:r>
              <a:rPr lang="en-US" i="1" dirty="0" smtClean="0"/>
              <a:t>Hydrocarbons</a:t>
            </a:r>
            <a:r>
              <a:rPr lang="en-US" dirty="0" smtClean="0"/>
              <a:t> i.e. petrolatum, </a:t>
            </a:r>
            <a:r>
              <a:rPr lang="en-US" dirty="0" err="1" smtClean="0"/>
              <a:t>paraffins</a:t>
            </a:r>
            <a:r>
              <a:rPr lang="en-US" dirty="0" smtClean="0"/>
              <a:t> and mineral oils.</a:t>
            </a:r>
          </a:p>
          <a:p>
            <a:r>
              <a:rPr lang="en-US" dirty="0" smtClean="0"/>
              <a:t>The </a:t>
            </a:r>
            <a:r>
              <a:rPr lang="en-US" i="1" dirty="0" smtClean="0"/>
              <a:t>animal fat</a:t>
            </a:r>
            <a:r>
              <a:rPr lang="en-US" dirty="0" smtClean="0"/>
              <a:t> includes lard.</a:t>
            </a:r>
          </a:p>
          <a:p>
            <a:r>
              <a:rPr lang="en-US" dirty="0" smtClean="0"/>
              <a:t>The combination of these materials can produce a product of desired melting point and viscosity.</a:t>
            </a:r>
          </a:p>
          <a:p>
            <a:r>
              <a:rPr lang="en-US" dirty="0" smtClean="0"/>
              <a:t>(</a:t>
            </a:r>
            <a:r>
              <a:rPr lang="en-US" b="1" u="sng" dirty="0" smtClean="0">
                <a:solidFill>
                  <a:srgbClr val="FF0000"/>
                </a:solidFill>
              </a:rPr>
              <a:t>a) Petrolatum (Soft paraffin)</a:t>
            </a:r>
          </a:p>
          <a:p>
            <a:r>
              <a:rPr lang="en-US" dirty="0" smtClean="0"/>
              <a:t>This is a purified mixture of semi-solid hydrocarbons obtained from petroleum or heavy lubricating oil.</a:t>
            </a:r>
          </a:p>
          <a:p>
            <a:r>
              <a:rPr lang="en-US" i="1" dirty="0" smtClean="0"/>
              <a:t>Yellow soft paraffin (Petrolatum; Petroleum jelly)</a:t>
            </a:r>
            <a:endParaRPr lang="en-US" dirty="0" smtClean="0"/>
          </a:p>
          <a:p>
            <a:r>
              <a:rPr lang="en-US" dirty="0" smtClean="0"/>
              <a:t>This a purified mixture of semisolid hydrocarbons obtained from petroleum. It may contain suitable stabilizers like, antioxidants e.g. a-</a:t>
            </a:r>
            <a:r>
              <a:rPr lang="en-US" dirty="0" err="1" smtClean="0"/>
              <a:t>tocopherol</a:t>
            </a:r>
            <a:r>
              <a:rPr lang="en-US" dirty="0" smtClean="0"/>
              <a:t> (Vitamin E), </a:t>
            </a:r>
            <a:r>
              <a:rPr lang="en-US" dirty="0" err="1" smtClean="0"/>
              <a:t>butylated</a:t>
            </a:r>
            <a:r>
              <a:rPr lang="en-US" dirty="0" smtClean="0"/>
              <a:t> </a:t>
            </a:r>
            <a:r>
              <a:rPr lang="en-US" dirty="0" err="1" smtClean="0"/>
              <a:t>hydroxy</a:t>
            </a:r>
            <a:r>
              <a:rPr lang="en-US" dirty="0" smtClean="0"/>
              <a:t> toluene (BHT) etc.</a:t>
            </a:r>
          </a:p>
          <a:p>
            <a:r>
              <a:rPr lang="en-US" dirty="0" smtClean="0"/>
              <a:t>Melting range : 38 to 56</a:t>
            </a:r>
            <a:r>
              <a:rPr lang="en-US" baseline="30000" dirty="0" smtClean="0"/>
              <a:t>0</a:t>
            </a:r>
            <a:r>
              <a:rPr lang="en-US" dirty="0" smtClean="0"/>
              <a:t>C.</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a:bodyPr>
          <a:lstStyle/>
          <a:p>
            <a:r>
              <a:rPr lang="en-US" b="1" i="1" u="sng" dirty="0" smtClean="0">
                <a:solidFill>
                  <a:srgbClr val="FF0000"/>
                </a:solidFill>
              </a:rPr>
              <a:t>White soft paraffin (White petroleum jelly, White petrolatum)</a:t>
            </a:r>
            <a:endParaRPr lang="en-US" b="1" u="sng" dirty="0" smtClean="0">
              <a:solidFill>
                <a:srgbClr val="FF0000"/>
              </a:solidFill>
            </a:endParaRPr>
          </a:p>
          <a:p>
            <a:r>
              <a:rPr lang="en-US" dirty="0" smtClean="0"/>
              <a:t>This a purified mixture of semisolid hydrocarbons obtained from petroleum, and wholly or partially decolorized by bleaching the yellow soft paraffin.</a:t>
            </a:r>
          </a:p>
          <a:p>
            <a:r>
              <a:rPr lang="en-US" dirty="0" smtClean="0"/>
              <a:t>Melting range : 38 to 56</a:t>
            </a:r>
            <a:r>
              <a:rPr lang="en-US" baseline="30000" dirty="0" smtClean="0"/>
              <a:t>0</a:t>
            </a:r>
            <a:r>
              <a:rPr lang="en-US" dirty="0" smtClean="0"/>
              <a:t>C.</a:t>
            </a:r>
          </a:p>
          <a:p>
            <a:r>
              <a:rPr lang="en-US" i="1" dirty="0" smtClean="0"/>
              <a:t>Use:</a:t>
            </a:r>
            <a:r>
              <a:rPr lang="en-US" dirty="0" smtClean="0"/>
              <a:t> The white form is used when the medicament is </a:t>
            </a:r>
            <a:r>
              <a:rPr lang="en-US" dirty="0" err="1" smtClean="0"/>
              <a:t>colourless</a:t>
            </a:r>
            <a:r>
              <a:rPr lang="en-US" dirty="0" smtClean="0"/>
              <a:t>, white. This base is used in</a:t>
            </a:r>
          </a:p>
          <a:p>
            <a:r>
              <a:rPr lang="en-US" i="1" dirty="0" err="1" smtClean="0"/>
              <a:t>Dithranol</a:t>
            </a:r>
            <a:r>
              <a:rPr lang="en-US" i="1" dirty="0" smtClean="0"/>
              <a:t> ointment B.P.</a:t>
            </a:r>
            <a:endParaRPr lang="en-US" dirty="0" smtClean="0"/>
          </a:p>
          <a:p>
            <a:r>
              <a:rPr lang="en-US" i="1" dirty="0" smtClean="0"/>
              <a:t>Ammoniated Mercury and Coal tar ointment B.P.C.</a:t>
            </a:r>
            <a:endParaRPr lang="en-US" dirty="0" smtClean="0"/>
          </a:p>
          <a:p>
            <a:r>
              <a:rPr lang="en-US" i="1" dirty="0" smtClean="0"/>
              <a:t>Zinc ointment B.P.C.</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 </a:t>
            </a:r>
            <a:r>
              <a:rPr lang="en-US" u="sng" dirty="0" smtClean="0">
                <a:solidFill>
                  <a:srgbClr val="FF0000"/>
                </a:solidFill>
              </a:rPr>
              <a:t>Hard paraffin (Paraffin)</a:t>
            </a:r>
          </a:p>
          <a:p>
            <a:r>
              <a:rPr lang="en-US" dirty="0" smtClean="0"/>
              <a:t>This is a mixture of solid hydrocarbons obtained from petroleum.</a:t>
            </a:r>
          </a:p>
          <a:p>
            <a:r>
              <a:rPr lang="en-US" dirty="0" smtClean="0"/>
              <a:t>It is </a:t>
            </a:r>
            <a:r>
              <a:rPr lang="en-US" dirty="0" err="1" smtClean="0"/>
              <a:t>colourless</a:t>
            </a:r>
            <a:r>
              <a:rPr lang="en-US" dirty="0" smtClean="0"/>
              <a:t> or white, odorless, translucent, wax-like substance. It solidifies between 50 and 57</a:t>
            </a:r>
            <a:r>
              <a:rPr lang="en-US" baseline="30000" dirty="0" smtClean="0"/>
              <a:t>0</a:t>
            </a:r>
            <a:r>
              <a:rPr lang="en-US" dirty="0" smtClean="0"/>
              <a:t>C and is used to stiffen ointment bases.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b="1" dirty="0" smtClean="0">
                <a:solidFill>
                  <a:srgbClr val="FF0000"/>
                </a:solidFill>
              </a:rPr>
              <a:t>(c) Liquid paraffin (Liquid petrolatum,; White mineral oil)</a:t>
            </a:r>
          </a:p>
          <a:p>
            <a:r>
              <a:rPr lang="en-US" dirty="0" smtClean="0"/>
              <a:t>It is a mixture of liquid , hydrocarbons obtained from petroleum. It is transparent, </a:t>
            </a:r>
            <a:r>
              <a:rPr lang="en-US" dirty="0" err="1" smtClean="0"/>
              <a:t>colourless</a:t>
            </a:r>
            <a:r>
              <a:rPr lang="en-US" dirty="0" smtClean="0"/>
              <a:t>, </a:t>
            </a:r>
            <a:r>
              <a:rPr lang="en-US" dirty="0" err="1" smtClean="0"/>
              <a:t>odourless</a:t>
            </a:r>
            <a:r>
              <a:rPr lang="en-US" dirty="0" smtClean="0"/>
              <a:t>, viscous liquid.</a:t>
            </a:r>
          </a:p>
          <a:p>
            <a:r>
              <a:rPr lang="en-US" dirty="0" smtClean="0"/>
              <a:t>On long storage it may oxidize to produce peroxides and therefore, it may contain </a:t>
            </a:r>
            <a:r>
              <a:rPr lang="en-US" dirty="0" err="1" smtClean="0"/>
              <a:t>tocopherol</a:t>
            </a:r>
            <a:r>
              <a:rPr lang="en-US" dirty="0" smtClean="0"/>
              <a:t> or BHT as antioxidants.</a:t>
            </a:r>
          </a:p>
          <a:p>
            <a:r>
              <a:rPr lang="en-US" dirty="0" smtClean="0"/>
              <a:t>It is used along with hard paraffin and soft paraffin to get a desired consistency of the ointment. Tubes for eye, rectal and nasal ointments have nozzles with narrow orifices through which it is difficult to expel very viscous ointments without the risk of bursting the tube. To facilitate the extrusion </a:t>
            </a:r>
            <a:r>
              <a:rPr lang="en-US" dirty="0" err="1" smtClean="0"/>
              <a:t>upto</a:t>
            </a:r>
            <a:r>
              <a:rPr lang="en-US" dirty="0" smtClean="0"/>
              <a:t> 25% of the base may be replaced by liquid </a:t>
            </a:r>
            <a:r>
              <a:rPr lang="en-US" dirty="0" err="1" smtClean="0"/>
              <a:t>paraffins</a:t>
            </a:r>
            <a:r>
              <a:rPr lang="en-US"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normAutofit fontScale="92500"/>
          </a:bodyPr>
          <a:lstStyle/>
          <a:p>
            <a:r>
              <a:rPr lang="en-US" sz="3600" u="sng" dirty="0" smtClean="0">
                <a:solidFill>
                  <a:srgbClr val="FF0000"/>
                </a:solidFill>
              </a:rPr>
              <a:t>Advantages of hydrocarbons bases:</a:t>
            </a:r>
          </a:p>
          <a:p>
            <a:r>
              <a:rPr lang="en-US" dirty="0" smtClean="0"/>
              <a:t>(</a:t>
            </a:r>
            <a:r>
              <a:rPr lang="en-US" dirty="0" err="1" smtClean="0"/>
              <a:t>i</a:t>
            </a:r>
            <a:r>
              <a:rPr lang="en-US" dirty="0" smtClean="0"/>
              <a:t>)     They are not absorbed by the skin. They remain on the surface as an occlusive layer that restricts the loss of moisture hence, keeps the skin soft.</a:t>
            </a:r>
          </a:p>
          <a:p>
            <a:r>
              <a:rPr lang="en-US" dirty="0" smtClean="0"/>
              <a:t>(ii)   They are sticky hence ensures prolonged contact between skin and medicament.</a:t>
            </a:r>
          </a:p>
          <a:p>
            <a:r>
              <a:rPr lang="en-US" dirty="0" smtClean="0"/>
              <a:t>(iii) They are almost inert. They consist largely of saturated hydrocarbons, therefore, very few incompatibilities and little tendency of rancidity are there.</a:t>
            </a:r>
          </a:p>
          <a:p>
            <a:r>
              <a:rPr lang="en-US" dirty="0" smtClean="0"/>
              <a:t>(iv)  They can withstand heat sterilization, hence, sterile ophthalmic ointments can be prepared with it.</a:t>
            </a:r>
          </a:p>
          <a:p>
            <a:r>
              <a:rPr lang="en-US" dirty="0" smtClean="0"/>
              <a:t>(v)   They are readily available and cheap.</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dirty="0" smtClean="0"/>
              <a:t>a) Ointments:-Type of ointments, classification and selection of dermatological vehicles.</a:t>
            </a:r>
          </a:p>
          <a:p>
            <a:r>
              <a:rPr lang="en-US" dirty="0" smtClean="0"/>
              <a:t> Preparation and stability of ointments</a:t>
            </a:r>
          </a:p>
          <a:p>
            <a:r>
              <a:rPr lang="en-US" dirty="0" smtClean="0"/>
              <a:t>(b) Pastes: Differences between ointments and pastes. Bases of pastes. Preparation of pastes and their preservation.</a:t>
            </a:r>
          </a:p>
          <a:p>
            <a:r>
              <a:rPr lang="en-US" dirty="0" smtClean="0"/>
              <a:t>(c) Jellies: An introduction to the different types of jellies and their preparation.</a:t>
            </a:r>
          </a:p>
          <a:p>
            <a:r>
              <a:rPr lang="en-US" dirty="0" smtClean="0"/>
              <a:t>(d) An elementary study of poultice.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lnSpcReduction="10000"/>
          </a:bodyPr>
          <a:lstStyle/>
          <a:p>
            <a:r>
              <a:rPr lang="en-US" u="sng" dirty="0" smtClean="0">
                <a:solidFill>
                  <a:srgbClr val="FF0000"/>
                </a:solidFill>
              </a:rPr>
              <a:t>Disadvantages of hydrocarbon bases;</a:t>
            </a:r>
          </a:p>
          <a:p>
            <a:r>
              <a:rPr lang="en-US" dirty="0" smtClean="0"/>
              <a:t>(</a:t>
            </a:r>
            <a:r>
              <a:rPr lang="en-US" dirty="0" err="1" smtClean="0"/>
              <a:t>i</a:t>
            </a:r>
            <a:r>
              <a:rPr lang="en-US" dirty="0" smtClean="0"/>
              <a:t>)     It may lead to water logging followed by maceration of the skin if applied for a prolonged period.</a:t>
            </a:r>
          </a:p>
          <a:p>
            <a:r>
              <a:rPr lang="en-US" dirty="0" smtClean="0"/>
              <a:t>(ii)   It retains body heat, which may produce an uncomfortable feeling of warmth.</a:t>
            </a:r>
          </a:p>
          <a:p>
            <a:r>
              <a:rPr lang="en-US" dirty="0" smtClean="0"/>
              <a:t>(iii) They are immiscible with water; as a result rubbing onto the surface and removal after treatment both are difficult.</a:t>
            </a:r>
          </a:p>
          <a:p>
            <a:r>
              <a:rPr lang="en-US" dirty="0" smtClean="0"/>
              <a:t>(iv)  they are sticky, hence makes application unpleasant and leads to contamination of clothes.</a:t>
            </a:r>
          </a:p>
          <a:p>
            <a:r>
              <a:rPr lang="en-US" dirty="0" smtClean="0"/>
              <a:t>(v)   Water absorption capacity is very low, hence, these bases are poor in absorbing </a:t>
            </a:r>
            <a:r>
              <a:rPr lang="en-US" dirty="0" err="1" smtClean="0"/>
              <a:t>exudate</a:t>
            </a:r>
            <a:r>
              <a:rPr lang="en-US" dirty="0" smtClean="0"/>
              <a:t> from moist lesions.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5867400"/>
          </a:xfrm>
        </p:spPr>
        <p:txBody>
          <a:bodyPr/>
          <a:lstStyle/>
          <a:p>
            <a:r>
              <a:rPr lang="en-US" b="1" u="sng" dirty="0" smtClean="0"/>
              <a:t>ABSORPTION BASE</a:t>
            </a:r>
            <a:endParaRPr lang="en-US" dirty="0" smtClean="0"/>
          </a:p>
          <a:p>
            <a:r>
              <a:rPr lang="en-US" dirty="0" smtClean="0"/>
              <a:t>The term absorption base is used to denote the water absorbing or emulsifying property of these bases and not to describe their action on the skin.</a:t>
            </a:r>
          </a:p>
          <a:p>
            <a:r>
              <a:rPr lang="en-US" dirty="0" smtClean="0"/>
              <a:t>These bases (some times called  non </a:t>
            </a:r>
            <a:r>
              <a:rPr lang="en-US" i="1" dirty="0" err="1" smtClean="0"/>
              <a:t>emulsifiable</a:t>
            </a:r>
            <a:r>
              <a:rPr lang="en-US" i="1" dirty="0" smtClean="0"/>
              <a:t> ointment bases</a:t>
            </a:r>
            <a:r>
              <a:rPr lang="en-US" dirty="0" smtClean="0"/>
              <a:t>) are generally anhydrous substances which have the property of absorbing (emulsifying) considerable quantity of water yet retaining its ointment-like consistency.</a:t>
            </a:r>
          </a:p>
          <a:p>
            <a:r>
              <a:rPr lang="en-US" dirty="0" smtClean="0"/>
              <a:t>            Preparations of this type do not contain water as a component of their basic formula but if water is incorporated a W/O emulsion results.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lstStyle/>
          <a:p>
            <a:r>
              <a:rPr lang="en-US" b="1" u="sng" dirty="0" smtClean="0">
                <a:solidFill>
                  <a:srgbClr val="FF0000"/>
                </a:solidFill>
              </a:rPr>
              <a:t>Wool Fat (anhydrous lanolin)</a:t>
            </a:r>
          </a:p>
          <a:p>
            <a:r>
              <a:rPr lang="en-US" dirty="0" smtClean="0"/>
              <a:t>It is the purified anhydrous fat like substance obtained from the wool of sheep.</a:t>
            </a:r>
          </a:p>
          <a:p>
            <a:r>
              <a:rPr lang="en-US" dirty="0" smtClean="0"/>
              <a:t>·        It is practically insoluble in water but can absorb water </a:t>
            </a:r>
            <a:r>
              <a:rPr lang="en-US" dirty="0" err="1" smtClean="0"/>
              <a:t>upto</a:t>
            </a:r>
            <a:r>
              <a:rPr lang="en-US" dirty="0" smtClean="0"/>
              <a:t> 50% of its own weight. Therefore it is used in ointments the proportion of water or aqueous liquids to be incorporated in hydrocarbon base is too large.</a:t>
            </a:r>
          </a:p>
          <a:p>
            <a:r>
              <a:rPr lang="en-US" dirty="0" smtClean="0"/>
              <a:t>·        Due to its sticky nature it is not used alone but is used along with other bases in the preparation of a number of ointments.</a:t>
            </a:r>
          </a:p>
          <a:p>
            <a:r>
              <a:rPr lang="en-US" dirty="0" smtClean="0"/>
              <a:t>e.g. Simple ointment B.P. contains 5% and the B.P. eye ointment base contains 10% </a:t>
            </a:r>
            <a:r>
              <a:rPr lang="en-US" dirty="0" err="1" smtClean="0"/>
              <a:t>woolfat</a:t>
            </a:r>
            <a:r>
              <a:rPr lang="en-US" dirty="0" smtClean="0"/>
              <a: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486400"/>
          </a:xfrm>
        </p:spPr>
        <p:txBody>
          <a:bodyPr/>
          <a:lstStyle/>
          <a:p>
            <a:r>
              <a:rPr lang="en-US" sz="3600" u="sng" dirty="0" smtClean="0">
                <a:solidFill>
                  <a:srgbClr val="FF0000"/>
                </a:solidFill>
              </a:rPr>
              <a:t>Hydrous Wool Fat (Lanolin)</a:t>
            </a:r>
          </a:p>
          <a:p>
            <a:r>
              <a:rPr lang="en-US" dirty="0" smtClean="0"/>
              <a:t>·        It is a mixture of 70 % w/w wool fat and 30 % w/w purified water. It is a w/o emulsion. Aqueous liquids can be emulsified with it.</a:t>
            </a:r>
          </a:p>
          <a:p>
            <a:r>
              <a:rPr lang="en-US" dirty="0" smtClean="0"/>
              <a:t>·        It is used alone as an emollient.</a:t>
            </a:r>
          </a:p>
          <a:p>
            <a:r>
              <a:rPr lang="en-US" dirty="0" smtClean="0"/>
              <a:t>·        Example:- Hydrous Wool Fat Ointment B.P.C., Calamine Coal Tar Ointment.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lnSpcReduction="10000"/>
          </a:bodyPr>
          <a:lstStyle/>
          <a:p>
            <a:r>
              <a:rPr lang="en-US" u="sng" dirty="0" smtClean="0">
                <a:solidFill>
                  <a:srgbClr val="FF0000"/>
                </a:solidFill>
              </a:rPr>
              <a:t>Wool Alcohol</a:t>
            </a:r>
          </a:p>
          <a:p>
            <a:r>
              <a:rPr lang="en-US" dirty="0" smtClean="0"/>
              <a:t>It is the emulsifying fraction of  wool fat. Wool alcohol is obtained from wool fat by treating it with alkali and separating the fraction containing cholesterol and other alcohols. It contains not less than 30% of cholesterol.</a:t>
            </a:r>
          </a:p>
          <a:p>
            <a:r>
              <a:rPr lang="en-US" u="sng" dirty="0" smtClean="0"/>
              <a:t>Use:- </a:t>
            </a:r>
            <a:r>
              <a:rPr lang="en-US" dirty="0" smtClean="0"/>
              <a:t> </a:t>
            </a:r>
          </a:p>
          <a:p>
            <a:r>
              <a:rPr lang="en-US" dirty="0" smtClean="0"/>
              <a:t>·        It is used as an emulsifying agent for the preparation of w/o emulsions and is used to absorb water in ointment bases.</a:t>
            </a:r>
          </a:p>
          <a:p>
            <a:r>
              <a:rPr lang="en-US" dirty="0" smtClean="0"/>
              <a:t>·        It is also used to improve the texture, stability and emollient properties of o/w emulsions.</a:t>
            </a:r>
          </a:p>
          <a:p>
            <a:r>
              <a:rPr lang="en-US" u="sng" dirty="0" smtClean="0"/>
              <a:t>Examples</a:t>
            </a:r>
            <a:r>
              <a:rPr lang="en-US" dirty="0" smtClean="0"/>
              <a:t> :- Wool alcohol ointment B.P. contains 6% wool alcohol and hard, liquid and soft paraffin.</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Beeswax</a:t>
            </a:r>
            <a:br>
              <a:rPr lang="en-US" dirty="0" smtClean="0"/>
            </a:br>
            <a:endParaRPr lang="en-US" dirty="0"/>
          </a:p>
        </p:txBody>
      </p:sp>
      <p:sp>
        <p:nvSpPr>
          <p:cNvPr id="3" name="Content Placeholder 2"/>
          <p:cNvSpPr>
            <a:spLocks noGrp="1"/>
          </p:cNvSpPr>
          <p:nvPr>
            <p:ph idx="1"/>
          </p:nvPr>
        </p:nvSpPr>
        <p:spPr/>
        <p:txBody>
          <a:bodyPr/>
          <a:lstStyle/>
          <a:p>
            <a:r>
              <a:rPr lang="en-US" dirty="0" smtClean="0"/>
              <a:t>It is purified wax, obtained from honey comb of bees.</a:t>
            </a:r>
          </a:p>
          <a:p>
            <a:r>
              <a:rPr lang="en-US" dirty="0" smtClean="0"/>
              <a:t>It contains small amount of cholesterol. It is of two types: (a) yellow beeswax and (b) white beeswax.</a:t>
            </a:r>
          </a:p>
          <a:p>
            <a:r>
              <a:rPr lang="en-US" u="sng" dirty="0" smtClean="0"/>
              <a:t>Use:-</a:t>
            </a:r>
            <a:endParaRPr lang="en-US" dirty="0" smtClean="0"/>
          </a:p>
          <a:p>
            <a:r>
              <a:rPr lang="en-US" dirty="0" smtClean="0"/>
              <a:t>Beeswax is used as a stiffening agent in ointment preparations.</a:t>
            </a:r>
          </a:p>
          <a:p>
            <a:r>
              <a:rPr lang="en-US" u="sng" dirty="0" smtClean="0"/>
              <a:t>Examples</a:t>
            </a:r>
            <a:r>
              <a:rPr lang="en-US" dirty="0" smtClean="0"/>
              <a:t>:-Paraffin ointment B.P.C. contains beeswax.</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US" dirty="0" smtClean="0"/>
              <a:t>Cholesterol</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It is widely distributed in animal organisms. Wool fat is also used as a source of cholesterol.</a:t>
            </a:r>
          </a:p>
          <a:p>
            <a:r>
              <a:rPr lang="en-US" u="sng" dirty="0" smtClean="0"/>
              <a:t>Use</a:t>
            </a:r>
            <a:r>
              <a:rPr lang="en-US" dirty="0" smtClean="0"/>
              <a:t>:- It is used to increase the water absorbing power of an ointment base.</a:t>
            </a:r>
          </a:p>
          <a:p>
            <a:r>
              <a:rPr lang="en-US" u="sng" dirty="0" smtClean="0"/>
              <a:t>Example</a:t>
            </a:r>
            <a:r>
              <a:rPr lang="en-US" dirty="0" smtClean="0"/>
              <a:t>:- Hydrophilic petroleum U.S.P. contains:</a:t>
            </a:r>
          </a:p>
          <a:p>
            <a:r>
              <a:rPr lang="en-US" dirty="0" smtClean="0"/>
              <a:t>Cholesterol		3%</a:t>
            </a:r>
          </a:p>
          <a:p>
            <a:r>
              <a:rPr lang="en-US" dirty="0" err="1" smtClean="0"/>
              <a:t>Stearyl</a:t>
            </a:r>
            <a:r>
              <a:rPr lang="en-US" dirty="0" smtClean="0"/>
              <a:t> alcohol		3%</a:t>
            </a:r>
          </a:p>
          <a:p>
            <a:r>
              <a:rPr lang="en-US" dirty="0" smtClean="0"/>
              <a:t>White beeswax		8%</a:t>
            </a:r>
          </a:p>
          <a:p>
            <a:r>
              <a:rPr lang="en-US" dirty="0" smtClean="0"/>
              <a:t>White soft paraffin	86%</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Advantages of absorption bases:</a:t>
            </a:r>
            <a:br>
              <a:rPr lang="en-US" dirty="0" smtClean="0"/>
            </a:br>
            <a:endParaRPr lang="en-US" dirty="0"/>
          </a:p>
        </p:txBody>
      </p:sp>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dirty="0" smtClean="0"/>
              <a:t>(</a:t>
            </a:r>
            <a:r>
              <a:rPr lang="en-US" dirty="0" err="1" smtClean="0"/>
              <a:t>i</a:t>
            </a:r>
            <a:r>
              <a:rPr lang="en-US" dirty="0" smtClean="0"/>
              <a:t>)      They are less occlusive nevertheless, are good emollient.</a:t>
            </a:r>
          </a:p>
          <a:p>
            <a:r>
              <a:rPr lang="en-US" dirty="0" smtClean="0"/>
              <a:t>(ii)   They assist oil soluble medicaments to penetrate the skin.</a:t>
            </a:r>
          </a:p>
          <a:p>
            <a:r>
              <a:rPr lang="en-US" dirty="0" smtClean="0"/>
              <a:t>(iii) They are easier to spread.</a:t>
            </a:r>
          </a:p>
          <a:p>
            <a:r>
              <a:rPr lang="en-US" dirty="0" smtClean="0"/>
              <a:t>(iv)  They are compatible with majority of the medicaments.</a:t>
            </a:r>
          </a:p>
          <a:p>
            <a:r>
              <a:rPr lang="en-US" dirty="0" smtClean="0"/>
              <a:t>(v)   They are relatively heat stable.</a:t>
            </a:r>
          </a:p>
          <a:p>
            <a:r>
              <a:rPr lang="en-US" dirty="0" smtClean="0"/>
              <a:t>(vi)  The base may be used in their anhydrous form or in emulsified form.</a:t>
            </a:r>
          </a:p>
          <a:p>
            <a:r>
              <a:rPr lang="en-US" dirty="0" smtClean="0"/>
              <a:t>(vii)They can absorb a large quantity of water or aqueous substances.</a:t>
            </a:r>
          </a:p>
          <a:p>
            <a:r>
              <a:rPr lang="en-US" dirty="0" smtClean="0"/>
              <a:t>Disadvantages: </a:t>
            </a:r>
            <a:r>
              <a:rPr lang="en-US" dirty="0" err="1" smtClean="0"/>
              <a:t>Inspite</a:t>
            </a:r>
            <a:r>
              <a:rPr lang="en-US" dirty="0" smtClean="0"/>
              <a:t> of their hydrophilic nature, absorption bases are difficult to wash.</a:t>
            </a:r>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u="sng" dirty="0" smtClean="0"/>
              <a:t>WATER MISCIBLE BASES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en-US" dirty="0" smtClean="0"/>
              <a:t>They are miscible with an excess of water. Ointments made from water-miscible bases are easily removed after use.</a:t>
            </a:r>
          </a:p>
          <a:p>
            <a:r>
              <a:rPr lang="en-US" dirty="0" smtClean="0"/>
              <a:t>There are three official anhydrous water-miscible ointment bases:-</a:t>
            </a:r>
          </a:p>
          <a:p>
            <a:r>
              <a:rPr lang="en-US" dirty="0" smtClean="0"/>
              <a:t>Example:-        </a:t>
            </a:r>
          </a:p>
          <a:p>
            <a:pPr>
              <a:buNone/>
            </a:pPr>
            <a:endParaRPr lang="en-US" dirty="0" smtClean="0"/>
          </a:p>
          <a:p>
            <a:r>
              <a:rPr lang="en-US" dirty="0" smtClean="0"/>
              <a:t>Emulsifying ointment B.P.	- contains anionic emulsifier.</a:t>
            </a:r>
          </a:p>
          <a:p>
            <a:r>
              <a:rPr lang="en-US" dirty="0" err="1" smtClean="0"/>
              <a:t>Cetrimide</a:t>
            </a:r>
            <a:r>
              <a:rPr lang="en-US" dirty="0" smtClean="0"/>
              <a:t> emulsifying ointment B.P.- contains cationic emulsifier</a:t>
            </a:r>
          </a:p>
          <a:p>
            <a:r>
              <a:rPr lang="en-US" dirty="0" err="1" smtClean="0"/>
              <a:t>Cetomacrogol</a:t>
            </a:r>
            <a:r>
              <a:rPr lang="en-US" dirty="0" smtClean="0"/>
              <a:t> emulsifying ointment B.P.- contains non-ionic emulsifier</a:t>
            </a:r>
          </a:p>
          <a:p>
            <a:r>
              <a:rPr lang="en-US" dirty="0" smtClean="0"/>
              <a:t> </a:t>
            </a:r>
          </a:p>
          <a:p>
            <a:r>
              <a:rPr lang="en-US" u="sng" dirty="0" smtClean="0"/>
              <a:t>Uses:</a:t>
            </a:r>
            <a:r>
              <a:rPr lang="en-US" dirty="0" smtClean="0"/>
              <a:t> they are used to prepare o/w creams and are easily removable ointment bases</a:t>
            </a:r>
          </a:p>
          <a:p>
            <a:r>
              <a:rPr lang="en-US" dirty="0" smtClean="0"/>
              <a:t>e.g. Compound Benzoic Acid Ointment  (Whitfield’s Ointment) - used as antifungal ointment.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r>
              <a:rPr lang="en-US" dirty="0" smtClean="0"/>
              <a:t/>
            </a:r>
            <a:br>
              <a:rPr lang="en-US" dirty="0" smtClean="0"/>
            </a:br>
            <a:r>
              <a:rPr lang="en-US" dirty="0" smtClean="0"/>
              <a:t/>
            </a:r>
            <a:br>
              <a:rPr lang="en-US" dirty="0" smtClean="0"/>
            </a:br>
            <a:r>
              <a:rPr lang="en-US" dirty="0" smtClean="0"/>
              <a:t>Advantages of water miscible bases:</a:t>
            </a:r>
            <a:br>
              <a:rPr lang="en-US" dirty="0" smtClean="0"/>
            </a:br>
            <a:endParaRPr lang="en-US" dirty="0"/>
          </a:p>
        </p:txBody>
      </p:sp>
      <p:sp>
        <p:nvSpPr>
          <p:cNvPr id="3" name="Content Placeholder 2"/>
          <p:cNvSpPr>
            <a:spLocks noGrp="1"/>
          </p:cNvSpPr>
          <p:nvPr>
            <p:ph idx="1"/>
          </p:nvPr>
        </p:nvSpPr>
        <p:spPr>
          <a:xfrm>
            <a:off x="457200" y="2438400"/>
            <a:ext cx="8229600" cy="3886200"/>
          </a:xfrm>
        </p:spPr>
        <p:txBody>
          <a:bodyPr/>
          <a:lstStyle/>
          <a:p>
            <a:pPr lvl="0"/>
            <a:r>
              <a:rPr lang="en-US" dirty="0" smtClean="0"/>
              <a:t>Readily miscible with the exudates from lesions.</a:t>
            </a:r>
          </a:p>
          <a:p>
            <a:pPr lvl="0"/>
            <a:r>
              <a:rPr lang="en-US" dirty="0" smtClean="0"/>
              <a:t>Reduced interference with normal skin function.</a:t>
            </a:r>
          </a:p>
          <a:p>
            <a:pPr lvl="0"/>
            <a:r>
              <a:rPr lang="en-US" dirty="0" smtClean="0"/>
              <a:t>Good contact with the skin, because of their surfactant content.</a:t>
            </a:r>
          </a:p>
          <a:p>
            <a:pPr lvl="0"/>
            <a:r>
              <a:rPr lang="en-US" dirty="0" smtClean="0"/>
              <a:t>High cosmetic acceptability, hence there is less likelihood of the patients discontinuing treatment.</a:t>
            </a:r>
          </a:p>
          <a:p>
            <a:pPr lvl="0"/>
            <a:r>
              <a:rPr lang="en-US" dirty="0" smtClean="0"/>
              <a:t>Easy removal from the hair.</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Ointments</a:t>
            </a:r>
            <a:endParaRPr lang="en-US" dirty="0"/>
          </a:p>
        </p:txBody>
      </p:sp>
      <p:sp>
        <p:nvSpPr>
          <p:cNvPr id="3" name="Content Placeholder 2"/>
          <p:cNvSpPr>
            <a:spLocks noGrp="1"/>
          </p:cNvSpPr>
          <p:nvPr>
            <p:ph idx="1"/>
          </p:nvPr>
        </p:nvSpPr>
        <p:spPr/>
        <p:txBody>
          <a:bodyPr/>
          <a:lstStyle/>
          <a:p>
            <a:r>
              <a:rPr lang="en-US" b="1" dirty="0" smtClean="0"/>
              <a:t>Ointments</a:t>
            </a:r>
            <a:r>
              <a:rPr lang="en-US" dirty="0" smtClean="0"/>
              <a:t> are soft </a:t>
            </a:r>
            <a:r>
              <a:rPr lang="en-US" u="sng" dirty="0" smtClean="0">
                <a:solidFill>
                  <a:srgbClr val="FF0000"/>
                </a:solidFill>
              </a:rPr>
              <a:t>semisolid preparations meant for external application</a:t>
            </a:r>
            <a:r>
              <a:rPr lang="en-US" dirty="0" smtClean="0"/>
              <a:t> to the skin or mucous membrane.</a:t>
            </a:r>
          </a:p>
          <a:p>
            <a:r>
              <a:rPr lang="en-US" dirty="0" smtClean="0"/>
              <a:t>They usually contains medicament which is either dissolved or suspended in the base.</a:t>
            </a:r>
          </a:p>
          <a:p>
            <a:r>
              <a:rPr lang="en-US" dirty="0" smtClean="0"/>
              <a:t>They have emollient and protective action.</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u="sng" dirty="0" smtClean="0"/>
              <a:t>WATER SOLUBLE BASES</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486400"/>
          </a:xfrm>
        </p:spPr>
        <p:txBody>
          <a:bodyPr>
            <a:normAutofit/>
          </a:bodyPr>
          <a:lstStyle/>
          <a:p>
            <a:r>
              <a:rPr lang="en-US" dirty="0" smtClean="0"/>
              <a:t>Water soluble bases contain only the water soluble ingredients and not the fats or other greasy substances, hence, they are known as grease-less bases.</a:t>
            </a:r>
          </a:p>
          <a:p>
            <a:r>
              <a:rPr lang="en-US" dirty="0" smtClean="0"/>
              <a:t>Water soluble bases consists of water  soluble ingredients such as polyethylene glycol polymers (PEG) which are popularly known as “</a:t>
            </a:r>
            <a:r>
              <a:rPr lang="en-US" dirty="0" err="1" smtClean="0"/>
              <a:t>carbowaxes</a:t>
            </a:r>
            <a:r>
              <a:rPr lang="en-US" dirty="0" smtClean="0"/>
              <a:t>” and commercially known as “</a:t>
            </a:r>
            <a:r>
              <a:rPr lang="en-US" dirty="0" err="1" smtClean="0"/>
              <a:t>macrogols</a:t>
            </a:r>
            <a:r>
              <a:rPr lang="en-US" dirty="0" smtClean="0"/>
              <a:t>”.</a:t>
            </a:r>
          </a:p>
          <a:p>
            <a:r>
              <a:rPr lang="en-US" dirty="0" smtClean="0"/>
              <a:t>They are a range of compounds with the general formula:</a:t>
            </a:r>
          </a:p>
          <a:p>
            <a:r>
              <a:rPr lang="en-US" dirty="0" smtClean="0"/>
              <a:t>            </a:t>
            </a:r>
            <a:r>
              <a:rPr lang="en-US" b="1" dirty="0" smtClean="0"/>
              <a:t>CH</a:t>
            </a:r>
            <a:r>
              <a:rPr lang="en-US" b="1" baseline="-25000" dirty="0" smtClean="0"/>
              <a:t>2</a:t>
            </a:r>
            <a:r>
              <a:rPr lang="en-US" b="1" dirty="0" smtClean="0"/>
              <a:t>OH . (CH</a:t>
            </a:r>
            <a:r>
              <a:rPr lang="en-US" b="1" baseline="-25000" dirty="0" smtClean="0"/>
              <a:t>2</a:t>
            </a:r>
            <a:r>
              <a:rPr lang="en-US" b="1" dirty="0" smtClean="0"/>
              <a:t>OCH</a:t>
            </a:r>
            <a:r>
              <a:rPr lang="en-US" b="1" baseline="-25000" dirty="0" smtClean="0"/>
              <a:t>2</a:t>
            </a:r>
            <a:r>
              <a:rPr lang="en-US" b="1" dirty="0" smtClean="0"/>
              <a:t>)</a:t>
            </a:r>
            <a:r>
              <a:rPr lang="en-US" b="1" baseline="-25000" dirty="0" smtClean="0"/>
              <a:t> n</a:t>
            </a:r>
            <a:r>
              <a:rPr lang="en-US" b="1" dirty="0" smtClean="0"/>
              <a:t> CH</a:t>
            </a:r>
            <a:r>
              <a:rPr lang="en-US" b="1" baseline="-25000" dirty="0" smtClean="0"/>
              <a:t>2</a:t>
            </a:r>
            <a:r>
              <a:rPr lang="en-US" b="1" dirty="0" smtClean="0"/>
              <a:t>OH</a:t>
            </a:r>
            <a:endParaRPr lang="en-US" dirty="0" smtClean="0"/>
          </a:p>
          <a:p>
            <a:r>
              <a:rPr lang="en-US" dirty="0" smtClean="0"/>
              <a: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791200"/>
          </a:xfrm>
        </p:spPr>
        <p:txBody>
          <a:bodyPr>
            <a:normAutofit/>
          </a:bodyPr>
          <a:lstStyle/>
          <a:p>
            <a:r>
              <a:rPr lang="en-US" dirty="0" smtClean="0"/>
              <a:t>The PEGs are mixtures of </a:t>
            </a:r>
            <a:r>
              <a:rPr lang="en-US" dirty="0" err="1" smtClean="0"/>
              <a:t>polycondensation</a:t>
            </a:r>
            <a:r>
              <a:rPr lang="en-US" dirty="0" smtClean="0"/>
              <a:t> products of ethylene and water and they are described by numbers representing their average molecular weights. Like the paraffin hydrocarbons they vary in consistency from viscous liquids to waxy solids.</a:t>
            </a:r>
          </a:p>
          <a:p>
            <a:r>
              <a:rPr lang="en-US" dirty="0" smtClean="0"/>
              <a:t>Example:-</a:t>
            </a:r>
          </a:p>
          <a:p>
            <a:r>
              <a:rPr lang="en-US" dirty="0" smtClean="0"/>
              <a:t>            </a:t>
            </a:r>
            <a:r>
              <a:rPr lang="en-US" dirty="0" err="1" smtClean="0"/>
              <a:t>Macrogols</a:t>
            </a:r>
            <a:r>
              <a:rPr lang="en-US" dirty="0" smtClean="0"/>
              <a:t> 200, 300, 400- viscous liquids</a:t>
            </a:r>
          </a:p>
          <a:p>
            <a:r>
              <a:rPr lang="en-US" dirty="0" smtClean="0"/>
              <a:t>            </a:t>
            </a:r>
            <a:r>
              <a:rPr lang="en-US" dirty="0" err="1" smtClean="0"/>
              <a:t>Macrogols</a:t>
            </a:r>
            <a:r>
              <a:rPr lang="en-US" dirty="0" smtClean="0"/>
              <a:t> 1500	- greasy semi-solids</a:t>
            </a:r>
          </a:p>
          <a:p>
            <a:r>
              <a:rPr lang="en-US" dirty="0" smtClean="0"/>
              <a:t>            </a:t>
            </a:r>
            <a:r>
              <a:rPr lang="en-US" dirty="0" err="1" smtClean="0"/>
              <a:t>Macrogols</a:t>
            </a:r>
            <a:r>
              <a:rPr lang="en-US" dirty="0" smtClean="0"/>
              <a:t> 1540, 3000, 4000, 6000- waxy solids.</a:t>
            </a:r>
          </a:p>
          <a:p>
            <a:r>
              <a:rPr lang="en-US" dirty="0" smtClean="0"/>
              <a:t> </a:t>
            </a:r>
          </a:p>
          <a:p>
            <a:r>
              <a:rPr lang="en-US" dirty="0" smtClean="0"/>
              <a:t>Different PEGs are mixed to get an ointment of desired consistency.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Advantages of PEGs as ointment base:</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486400"/>
          </a:xfrm>
        </p:spPr>
        <p:txBody>
          <a:bodyPr>
            <a:normAutofit lnSpcReduction="10000"/>
          </a:bodyPr>
          <a:lstStyle/>
          <a:p>
            <a:r>
              <a:rPr lang="en-US" dirty="0" smtClean="0"/>
              <a:t> </a:t>
            </a:r>
          </a:p>
          <a:p>
            <a:r>
              <a:rPr lang="en-US" dirty="0" smtClean="0"/>
              <a:t>(a)    They are water soluble; hence, very easily can be removed from the skin and readily miscible with tissue exudates.</a:t>
            </a:r>
          </a:p>
          <a:p>
            <a:r>
              <a:rPr lang="en-US" dirty="0" smtClean="0"/>
              <a:t>(b)   Helps in good absorption by the skin.</a:t>
            </a:r>
          </a:p>
          <a:p>
            <a:r>
              <a:rPr lang="en-US" dirty="0" smtClean="0"/>
              <a:t>(c)    Good solvent properties. Some water-soluble dermatological drugs, such as salicylic acid, sulfonamides, sulfur etc. are soluble in this bases.</a:t>
            </a:r>
          </a:p>
          <a:p>
            <a:r>
              <a:rPr lang="en-US" dirty="0" smtClean="0"/>
              <a:t>(d)   Non-greasy.</a:t>
            </a:r>
          </a:p>
          <a:p>
            <a:r>
              <a:rPr lang="en-US" dirty="0" smtClean="0"/>
              <a:t>(e)    They do not hydrolyze, </a:t>
            </a:r>
            <a:r>
              <a:rPr lang="en-US" dirty="0" err="1" smtClean="0"/>
              <a:t>rancidify</a:t>
            </a:r>
            <a:r>
              <a:rPr lang="en-US" dirty="0" smtClean="0"/>
              <a:t> or support microbial growth.</a:t>
            </a:r>
          </a:p>
          <a:p>
            <a:r>
              <a:rPr lang="en-US" dirty="0" smtClean="0"/>
              <a:t>(f)    Compatibility with many dermatological medicaments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Disadvantages</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dirty="0" smtClean="0"/>
              <a:t> </a:t>
            </a:r>
          </a:p>
          <a:p>
            <a:r>
              <a:rPr lang="en-US" dirty="0" smtClean="0"/>
              <a:t>(a)    Limited uptake of water. </a:t>
            </a:r>
            <a:r>
              <a:rPr lang="en-US" dirty="0" err="1" smtClean="0"/>
              <a:t>Macrogols</a:t>
            </a:r>
            <a:r>
              <a:rPr lang="en-US" dirty="0" smtClean="0"/>
              <a:t> dissolve when the proportion of water reaches about 5%.</a:t>
            </a:r>
          </a:p>
          <a:p>
            <a:r>
              <a:rPr lang="en-US" dirty="0" smtClean="0"/>
              <a:t>(b)   Reduction in activity of certain antibacterial agents, e.g. phenols, </a:t>
            </a:r>
            <a:r>
              <a:rPr lang="en-US" dirty="0" err="1" smtClean="0"/>
              <a:t>hydroxybenzoates</a:t>
            </a:r>
            <a:r>
              <a:rPr lang="en-US" dirty="0" smtClean="0"/>
              <a:t> and quaternary compounds.</a:t>
            </a:r>
          </a:p>
          <a:p>
            <a:r>
              <a:rPr lang="en-US" dirty="0" smtClean="0"/>
              <a:t>(c)    Solvent action on polyethylene and </a:t>
            </a:r>
            <a:r>
              <a:rPr lang="en-US" dirty="0" err="1" smtClean="0"/>
              <a:t>bakelite</a:t>
            </a:r>
            <a:r>
              <a:rPr lang="en-US" dirty="0" smtClean="0"/>
              <a:t> containers and closures.</a:t>
            </a:r>
          </a:p>
          <a:p>
            <a:endParaRPr lang="en-US" dirty="0" smtClean="0"/>
          </a:p>
          <a:p>
            <a:r>
              <a:rPr lang="en-US" dirty="0" smtClean="0"/>
              <a:t>Certain other substances which are used as water soluble ointment bases include </a:t>
            </a:r>
            <a:r>
              <a:rPr lang="en-US" dirty="0" err="1" smtClean="0"/>
              <a:t>tragacanth</a:t>
            </a:r>
            <a:r>
              <a:rPr lang="en-US" dirty="0" smtClean="0"/>
              <a:t>, gelatin, pectin, silica gel, sodium alginate, cellulose derivatives, etc.</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fontScale="90000"/>
          </a:bodyPr>
          <a:lstStyle/>
          <a:p>
            <a:r>
              <a:rPr lang="en-US" dirty="0" smtClean="0"/>
              <a:t>FACTORS GOVERNING SELECTION OF AN IDEAL OINTMENT BASE</a:t>
            </a:r>
            <a:br>
              <a:rPr lang="en-US" dirty="0" smtClean="0"/>
            </a:br>
            <a:endParaRPr lang="en-US" dirty="0"/>
          </a:p>
        </p:txBody>
      </p:sp>
      <p:sp>
        <p:nvSpPr>
          <p:cNvPr id="3" name="Content Placeholder 2"/>
          <p:cNvSpPr>
            <a:spLocks noGrp="1"/>
          </p:cNvSpPr>
          <p:nvPr>
            <p:ph idx="1"/>
          </p:nvPr>
        </p:nvSpPr>
        <p:spPr>
          <a:xfrm>
            <a:off x="457200" y="1905000"/>
            <a:ext cx="8229600" cy="4419600"/>
          </a:xfrm>
        </p:spPr>
        <p:txBody>
          <a:bodyPr>
            <a:normAutofit lnSpcReduction="10000"/>
          </a:bodyPr>
          <a:lstStyle/>
          <a:p>
            <a:r>
              <a:rPr lang="en-US" dirty="0" smtClean="0"/>
              <a:t>A)Dermatological factors</a:t>
            </a:r>
          </a:p>
          <a:p>
            <a:r>
              <a:rPr lang="en-US" dirty="0" smtClean="0"/>
              <a:t>1. Absorption &amp; penetration. </a:t>
            </a:r>
          </a:p>
          <a:p>
            <a:r>
              <a:rPr lang="en-US" dirty="0" smtClean="0"/>
              <a:t>2. Effect on skin function</a:t>
            </a:r>
          </a:p>
          <a:p>
            <a:r>
              <a:rPr lang="en-US" dirty="0" smtClean="0"/>
              <a:t>3. Miscibility with skin secretion and serum. </a:t>
            </a:r>
          </a:p>
          <a:p>
            <a:r>
              <a:rPr lang="en-US" dirty="0" smtClean="0"/>
              <a:t>4. Compatibility with skin secretion. </a:t>
            </a:r>
          </a:p>
          <a:p>
            <a:r>
              <a:rPr lang="en-US" dirty="0" smtClean="0"/>
              <a:t>5. Freedom from irritant effect. </a:t>
            </a:r>
          </a:p>
          <a:p>
            <a:r>
              <a:rPr lang="en-US" dirty="0" smtClean="0"/>
              <a:t>6. Emollient properties. </a:t>
            </a:r>
          </a:p>
          <a:p>
            <a:r>
              <a:rPr lang="en-US" dirty="0" smtClean="0"/>
              <a:t>7. Ease of application. </a:t>
            </a:r>
          </a:p>
          <a:p>
            <a:endParaRPr lang="en-US" dirty="0" smtClean="0"/>
          </a:p>
          <a:p>
            <a:r>
              <a:rPr lang="en-US" dirty="0" smtClean="0"/>
              <a:t>B)Pharmaceutical factors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fontScale="90000"/>
          </a:bodyPr>
          <a:lstStyle/>
          <a:p>
            <a:r>
              <a:rPr lang="en-US" dirty="0" smtClean="0"/>
              <a:t>1. Dermatological factors</a:t>
            </a:r>
            <a:br>
              <a:rPr lang="en-US" dirty="0" smtClean="0"/>
            </a:br>
            <a:r>
              <a:rPr lang="en-US" u="sng" dirty="0" smtClean="0"/>
              <a:t>(a) Absorption and Penetration: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‘Penetration’ means passage of the drug across the skin i.e. </a:t>
            </a:r>
            <a:r>
              <a:rPr lang="en-US" dirty="0" err="1" smtClean="0"/>
              <a:t>cutaneous</a:t>
            </a:r>
            <a:r>
              <a:rPr lang="en-US" dirty="0" smtClean="0"/>
              <a:t> penetration, and ‘absorption’ means passage of the drug into blood stream.</a:t>
            </a:r>
          </a:p>
          <a:p>
            <a:r>
              <a:rPr lang="en-US" dirty="0" smtClean="0"/>
              <a:t>·        Medicaments which are both soluble in oil and water are most readily absorbed though the skin.</a:t>
            </a:r>
          </a:p>
          <a:p>
            <a:r>
              <a:rPr lang="en-US" dirty="0" smtClean="0"/>
              <a:t>·        Whereas animal and vegetable fats and oils normally penetrate the skin.</a:t>
            </a:r>
          </a:p>
          <a:p>
            <a:r>
              <a:rPr lang="en-US" dirty="0" smtClean="0"/>
              <a:t>·        Animals fats, e.g. lard and wool fat when combined with water, penetrates the skin.</a:t>
            </a:r>
          </a:p>
          <a:p>
            <a:r>
              <a:rPr lang="en-US" dirty="0" smtClean="0"/>
              <a:t>·        o/w emulsion bases release the medicament more readily than greasy bases or w/o emulsion bases.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 E</a:t>
            </a:r>
            <a:r>
              <a:rPr lang="en-US" u="sng" dirty="0" smtClean="0"/>
              <a:t>ffect on the skin</a:t>
            </a:r>
            <a:endParaRPr lang="en-US" dirty="0" smtClean="0"/>
          </a:p>
          <a:p>
            <a:r>
              <a:rPr lang="en-US" dirty="0" smtClean="0"/>
              <a:t>·        Greasy bases interfere with normal skin functions i.e. heat radiation and sweating. They are irritant to the skin.</a:t>
            </a:r>
          </a:p>
          <a:p>
            <a:r>
              <a:rPr lang="en-US" dirty="0" smtClean="0"/>
              <a:t>·        o/w emulsion bases and other water miscible bases produce a cooling effect due to the evaporation of water.</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34312"/>
          </a:xfrm>
        </p:spPr>
        <p:txBody>
          <a:bodyPr>
            <a:normAutofit fontScale="90000"/>
          </a:bodyPr>
          <a:lstStyle/>
          <a:p>
            <a:r>
              <a:rPr lang="en-US" dirty="0" smtClean="0"/>
              <a:t>(c) </a:t>
            </a:r>
            <a:r>
              <a:rPr lang="en-US" u="sng" dirty="0" smtClean="0"/>
              <a:t>Miscibility with skin secretion and serum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 </a:t>
            </a:r>
          </a:p>
          <a:p>
            <a:r>
              <a:rPr lang="en-US" dirty="0" smtClean="0"/>
              <a:t>Skin secretions are more readily miscible with emulsion bases than with greasy bases. Due to this the drug is more rapidly and completely released to the skin.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fontScale="90000"/>
          </a:bodyPr>
          <a:lstStyle/>
          <a:p>
            <a:r>
              <a:rPr lang="en-US" dirty="0" smtClean="0"/>
              <a:t>d) </a:t>
            </a:r>
            <a:r>
              <a:rPr lang="en-US" u="sng" dirty="0" smtClean="0"/>
              <a:t>Compatibility with skin secretions:</a:t>
            </a:r>
            <a:r>
              <a:rPr lang="en-US" dirty="0" smtClean="0"/>
              <a:t/>
            </a:r>
            <a:br>
              <a:rPr lang="en-US" dirty="0" smtClean="0"/>
            </a:b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The bases used should be compatible with skin secretions and should have pH about 5.5 because the average skin pH is around 5.5. Generally neutral ointment bases are preferred.</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(e) </a:t>
            </a:r>
            <a:r>
              <a:rPr lang="en-US" b="1" u="sng" dirty="0" smtClean="0">
                <a:solidFill>
                  <a:srgbClr val="FF0000"/>
                </a:solidFill>
              </a:rPr>
              <a:t>Non-irritant</a:t>
            </a:r>
            <a:endParaRPr lang="en-US" b="1" dirty="0" smtClean="0">
              <a:solidFill>
                <a:srgbClr val="FF0000"/>
              </a:solidFill>
            </a:endParaRPr>
          </a:p>
          <a:p>
            <a:r>
              <a:rPr lang="en-US" dirty="0" smtClean="0"/>
              <a:t>All bases should be highly pure and bases specially for eye ointments should be non-irritant and free from foreign particle.</a:t>
            </a:r>
          </a:p>
          <a:p>
            <a:pPr>
              <a:buNone/>
            </a:pPr>
            <a:r>
              <a:rPr lang="en-US" b="1" u="sng" dirty="0" smtClean="0">
                <a:solidFill>
                  <a:srgbClr val="FF0000"/>
                </a:solidFill>
              </a:rPr>
              <a:t>f) Emollient properties</a:t>
            </a:r>
          </a:p>
          <a:p>
            <a:r>
              <a:rPr lang="en-US" dirty="0" smtClean="0"/>
              <a:t>Dryness and brittleness of the skin causes discomfort to the skin therefore, the bases should keep the skin moist. For this purpose water and humectants such as glycerin, propylene glycol are used. Ointments should prevent rapid loss of moisture from the skin.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800600"/>
          </a:xfrm>
        </p:spPr>
        <p:txBody>
          <a:bodyPr/>
          <a:lstStyle/>
          <a:p>
            <a:r>
              <a:rPr lang="en-US" b="1" dirty="0" smtClean="0"/>
              <a:t>Creams </a:t>
            </a:r>
            <a:r>
              <a:rPr lang="en-US" dirty="0" smtClean="0"/>
              <a:t>are semisolid emulsions and are generally of </a:t>
            </a:r>
            <a:r>
              <a:rPr lang="en-US" u="sng" dirty="0" smtClean="0">
                <a:solidFill>
                  <a:srgbClr val="FF0000"/>
                </a:solidFill>
              </a:rPr>
              <a:t>softer consistency and lighter than ointments.</a:t>
            </a:r>
          </a:p>
          <a:p>
            <a:r>
              <a:rPr lang="en-US" dirty="0" smtClean="0"/>
              <a:t>They are less greasy and are easy to apply.</a:t>
            </a:r>
          </a:p>
          <a:p>
            <a:r>
              <a:rPr lang="en-US" b="1" dirty="0" smtClean="0"/>
              <a:t>Pastes </a:t>
            </a:r>
            <a:r>
              <a:rPr lang="en-US" dirty="0" smtClean="0"/>
              <a:t>are semisolid preparations for external application that differ from similar products in </a:t>
            </a:r>
            <a:r>
              <a:rPr lang="en-US" u="sng" dirty="0" smtClean="0">
                <a:solidFill>
                  <a:srgbClr val="FF0000"/>
                </a:solidFill>
              </a:rPr>
              <a:t>containing a high proportion of finely powdered medicaments.</a:t>
            </a:r>
          </a:p>
          <a:p>
            <a:r>
              <a:rPr lang="en-US" dirty="0" smtClean="0"/>
              <a:t>They are stiffer and are usually employed for their </a:t>
            </a:r>
            <a:r>
              <a:rPr lang="en-US" u="sng" dirty="0" smtClean="0">
                <a:solidFill>
                  <a:srgbClr val="FF0000"/>
                </a:solidFill>
              </a:rPr>
              <a:t>protective action and for their ability to absorb serious discharges from skin lesions.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 </a:t>
            </a:r>
            <a:r>
              <a:rPr lang="en-US" u="sng" dirty="0" smtClean="0"/>
              <a:t>Ease of application and removal</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ointment bases should be easily applicable as well as easily removable from the skin by simple washing with water. </a:t>
            </a:r>
          </a:p>
          <a:p>
            <a:r>
              <a:rPr lang="en-US" dirty="0" smtClean="0"/>
              <a:t>Stiff and sticky ointment bases require much force to spread on the skin and during rubbing newly formed tissues on the skin may be damaged.</a:t>
            </a:r>
          </a:p>
          <a:p>
            <a:r>
              <a:rPr lang="en-US" dirty="0" smtClean="0"/>
              <a:t>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dirty="0" smtClean="0"/>
              <a:t>2. Pharmaceutical factors</a:t>
            </a:r>
            <a:br>
              <a:rPr lang="en-US" dirty="0" smtClean="0"/>
            </a:br>
            <a:r>
              <a:rPr lang="en-US" dirty="0" smtClean="0"/>
              <a:t>(a) </a:t>
            </a:r>
            <a:r>
              <a:rPr lang="en-US" u="sng" dirty="0" smtClean="0"/>
              <a:t>Stability</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dirty="0" smtClean="0"/>
              <a:t>Fats and oils obtained from animal and plant sources are prone to oxidation unless they are suitably preserved.</a:t>
            </a:r>
          </a:p>
          <a:p>
            <a:r>
              <a:rPr lang="en-US" dirty="0" smtClean="0"/>
              <a:t> Due to oxidation </a:t>
            </a:r>
            <a:r>
              <a:rPr lang="en-US" dirty="0" err="1" smtClean="0"/>
              <a:t>odour</a:t>
            </a:r>
            <a:r>
              <a:rPr lang="en-US" dirty="0" smtClean="0"/>
              <a:t> comes out. This type of reactions are called </a:t>
            </a:r>
            <a:r>
              <a:rPr lang="en-US" i="1" dirty="0" err="1" smtClean="0"/>
              <a:t>rancidification</a:t>
            </a:r>
            <a:r>
              <a:rPr lang="en-US" dirty="0" smtClean="0"/>
              <a:t>. Lard, from animal origin, </a:t>
            </a:r>
            <a:r>
              <a:rPr lang="en-US" dirty="0" err="1" smtClean="0"/>
              <a:t>rancidify</a:t>
            </a:r>
            <a:r>
              <a:rPr lang="en-US" dirty="0" smtClean="0"/>
              <a:t> rapidly. </a:t>
            </a:r>
          </a:p>
          <a:p>
            <a:r>
              <a:rPr lang="en-US" dirty="0" smtClean="0"/>
              <a:t>Soft paraffin, simple ointment and paraffin ointment are inert and stable.</a:t>
            </a:r>
          </a:p>
          <a:p>
            <a:r>
              <a:rPr lang="en-US" dirty="0" smtClean="0"/>
              <a:t> Liquid paraffin is also stable but after prolonged storage it gets oxidized.</a:t>
            </a:r>
          </a:p>
          <a:p>
            <a:r>
              <a:rPr lang="en-US" dirty="0" smtClean="0"/>
              <a:t> Therefore, an antioxidant like </a:t>
            </a:r>
            <a:r>
              <a:rPr lang="en-US" i="1" dirty="0" err="1" smtClean="0"/>
              <a:t>tocopherol</a:t>
            </a:r>
            <a:r>
              <a:rPr lang="en-US" dirty="0" smtClean="0"/>
              <a:t> (</a:t>
            </a:r>
            <a:r>
              <a:rPr lang="en-US" dirty="0" err="1" smtClean="0"/>
              <a:t>Vit</a:t>
            </a:r>
            <a:r>
              <a:rPr lang="en-US" dirty="0" smtClean="0"/>
              <a:t> -E) may be incorporated. Other antioxidants those may be used are </a:t>
            </a:r>
            <a:r>
              <a:rPr lang="en-US" i="1" dirty="0" err="1" smtClean="0"/>
              <a:t>butylated</a:t>
            </a:r>
            <a:r>
              <a:rPr lang="en-US" i="1" dirty="0" smtClean="0"/>
              <a:t> </a:t>
            </a:r>
            <a:r>
              <a:rPr lang="en-US" i="1" dirty="0" err="1" smtClean="0"/>
              <a:t>hydroxy</a:t>
            </a:r>
            <a:r>
              <a:rPr lang="en-US" i="1" dirty="0" smtClean="0"/>
              <a:t> toluene</a:t>
            </a:r>
            <a:r>
              <a:rPr lang="en-US" dirty="0" smtClean="0"/>
              <a:t> (BHT) or </a:t>
            </a:r>
            <a:r>
              <a:rPr lang="en-US" i="1" dirty="0" err="1" smtClean="0"/>
              <a:t>butylated</a:t>
            </a:r>
            <a:r>
              <a:rPr lang="en-US" i="1" dirty="0" smtClean="0"/>
              <a:t> </a:t>
            </a:r>
            <a:r>
              <a:rPr lang="en-US" i="1" dirty="0" err="1" smtClean="0"/>
              <a:t>hydroxy</a:t>
            </a:r>
            <a:r>
              <a:rPr lang="en-US" i="1" dirty="0" smtClean="0"/>
              <a:t> </a:t>
            </a:r>
            <a:r>
              <a:rPr lang="en-US" i="1" dirty="0" err="1" smtClean="0"/>
              <a:t>hydroxy</a:t>
            </a:r>
            <a:r>
              <a:rPr lang="en-US" i="1" dirty="0" smtClean="0"/>
              <a:t> anisole</a:t>
            </a:r>
            <a:r>
              <a:rPr lang="en-US" dirty="0" smtClean="0"/>
              <a:t> (BHA).</a:t>
            </a:r>
          </a:p>
          <a:p>
            <a:r>
              <a:rPr lang="en-US" dirty="0" smtClean="0"/>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t>
            </a:r>
            <a:r>
              <a:rPr lang="en-US" u="sng" dirty="0" smtClean="0"/>
              <a:t>Solvent properties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Most of the medicaments used in the preparation of ointments are insoluble in the ointment bases therefore, they are finely powdered and are distributed uniformly throughout the base.</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t>
            </a:r>
            <a:r>
              <a:rPr lang="en-US" u="sng" dirty="0" smtClean="0"/>
              <a:t>Emulsifying properties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Hydrocarbon bases absorbs very small amount of water.</a:t>
            </a:r>
          </a:p>
          <a:p>
            <a:r>
              <a:rPr lang="en-US" dirty="0" smtClean="0"/>
              <a:t>Wool fat can take about 50% of water and when mixed with other fats can take up several times its own weight of aqueous solution.</a:t>
            </a:r>
          </a:p>
          <a:p>
            <a:r>
              <a:rPr lang="en-US" dirty="0" smtClean="0"/>
              <a:t>Emulsifying ointment, </a:t>
            </a:r>
            <a:r>
              <a:rPr lang="en-US" dirty="0" err="1" smtClean="0"/>
              <a:t>cetrimide</a:t>
            </a:r>
            <a:r>
              <a:rPr lang="en-US" dirty="0" smtClean="0"/>
              <a:t> emulsifying ointment and </a:t>
            </a:r>
            <a:r>
              <a:rPr lang="en-US" dirty="0" err="1" smtClean="0"/>
              <a:t>cetomacrogol</a:t>
            </a:r>
            <a:r>
              <a:rPr lang="en-US" dirty="0" smtClean="0"/>
              <a:t> emulsifying ointment are capable of absorbing considerable amount of water, forming w/o creams.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a:t>
            </a:r>
            <a:r>
              <a:rPr lang="en-US" u="sng" dirty="0" smtClean="0"/>
              <a:t>Consistency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ointments produced should be of suitable consistency. They should neither be hard nor too soft. They should withstand climatic conditions. Thus in summer they should not become too soft and in winter not too hard to be difficult to remove from the container and spread on the skin.</a:t>
            </a:r>
          </a:p>
          <a:p>
            <a:r>
              <a:rPr lang="en-US" dirty="0" smtClean="0"/>
              <a:t>The consistency of an ointment base can be controlled by varying the ratio of hard and liquid paraffin.</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r>
              <a:rPr lang="en-US" dirty="0" smtClean="0"/>
              <a:t>PREPARATION OF OINTMENTS</a:t>
            </a:r>
            <a:br>
              <a:rPr lang="en-US" dirty="0" smtClean="0"/>
            </a:br>
            <a:endParaRPr lang="en-US" dirty="0"/>
          </a:p>
        </p:txBody>
      </p:sp>
      <p:sp>
        <p:nvSpPr>
          <p:cNvPr id="3" name="Content Placeholder 2"/>
          <p:cNvSpPr>
            <a:spLocks noGrp="1"/>
          </p:cNvSpPr>
          <p:nvPr>
            <p:ph idx="1"/>
          </p:nvPr>
        </p:nvSpPr>
        <p:spPr/>
        <p:txBody>
          <a:bodyPr/>
          <a:lstStyle/>
          <a:p>
            <a:r>
              <a:rPr lang="en-US" dirty="0" smtClean="0"/>
              <a:t>A well-made ointment is -</a:t>
            </a:r>
          </a:p>
          <a:p>
            <a:r>
              <a:rPr lang="en-US" dirty="0" smtClean="0"/>
              <a:t>(a) </a:t>
            </a:r>
            <a:r>
              <a:rPr lang="en-US" u="sng" dirty="0" smtClean="0"/>
              <a:t>Uniform throughout</a:t>
            </a:r>
            <a:r>
              <a:rPr lang="en-US" dirty="0" smtClean="0"/>
              <a:t> i.e. it contains no lumps of separated high melting point ingredients of the base, there is no tendency for liquid constituents to separate and insoluble powders are evenly dispersed.</a:t>
            </a:r>
          </a:p>
          <a:p>
            <a:r>
              <a:rPr lang="en-US" dirty="0" smtClean="0"/>
              <a:t>(b) </a:t>
            </a:r>
            <a:r>
              <a:rPr lang="en-US" u="sng" dirty="0" smtClean="0"/>
              <a:t>Free from grittiness</a:t>
            </a:r>
            <a:r>
              <a:rPr lang="en-US" dirty="0" smtClean="0"/>
              <a:t>, i.e. insoluble powders are finely subdivided and large lumps of particles are absent. Methods of preparation must satisfy this criteria.</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p:spPr>
        <p:txBody>
          <a:bodyPr>
            <a:normAutofit fontScale="90000"/>
          </a:bodyPr>
          <a:lstStyle/>
          <a:p>
            <a:r>
              <a:rPr lang="en-US" dirty="0" smtClean="0"/>
              <a:t>PREPARATION OF OINTMENTS</a:t>
            </a:r>
            <a:br>
              <a:rPr lang="en-US" dirty="0" smtClean="0"/>
            </a:br>
            <a:endParaRPr lang="en-US" dirty="0"/>
          </a:p>
        </p:txBody>
      </p:sp>
      <p:sp>
        <p:nvSpPr>
          <p:cNvPr id="3" name="Content Placeholder 2"/>
          <p:cNvSpPr>
            <a:spLocks noGrp="1"/>
          </p:cNvSpPr>
          <p:nvPr>
            <p:ph idx="1"/>
          </p:nvPr>
        </p:nvSpPr>
        <p:spPr/>
        <p:txBody>
          <a:bodyPr/>
          <a:lstStyle/>
          <a:p>
            <a:r>
              <a:rPr lang="en-US" u="sng" dirty="0" err="1" smtClean="0"/>
              <a:t>Trituration</a:t>
            </a:r>
            <a:endParaRPr lang="en-US" u="sng" dirty="0" smtClean="0"/>
          </a:p>
          <a:p>
            <a:r>
              <a:rPr lang="en-US" u="sng" dirty="0" err="1" smtClean="0"/>
              <a:t>Fuson</a:t>
            </a:r>
            <a:r>
              <a:rPr lang="en-US" u="sng" dirty="0" smtClean="0"/>
              <a:t> method</a:t>
            </a:r>
          </a:p>
          <a:p>
            <a:r>
              <a:rPr lang="en-US" u="sng" dirty="0" smtClean="0"/>
              <a:t>Chemical reaction method</a:t>
            </a:r>
          </a:p>
          <a:p>
            <a:r>
              <a:rPr lang="en-US" u="sng" dirty="0" smtClean="0"/>
              <a:t>Emulsification method</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u="sng" dirty="0" err="1" smtClean="0"/>
              <a:t>Trituration</a:t>
            </a:r>
            <a:r>
              <a:rPr lang="en-US" u="sng" dirty="0" smtClean="0"/>
              <a:t/>
            </a:r>
            <a:br>
              <a:rPr lang="en-US" u="sng"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92500"/>
          </a:bodyPr>
          <a:lstStyle/>
          <a:p>
            <a:r>
              <a:rPr lang="en-US" dirty="0" smtClean="0"/>
              <a:t>Most commonly used method</a:t>
            </a:r>
          </a:p>
          <a:p>
            <a:r>
              <a:rPr lang="en-US" u="sng" dirty="0" err="1" smtClean="0"/>
              <a:t>Trituration</a:t>
            </a:r>
            <a:r>
              <a:rPr lang="en-US" dirty="0" smtClean="0"/>
              <a:t>, in </a:t>
            </a:r>
            <a:r>
              <a:rPr lang="en-US" u="sng" dirty="0" smtClean="0">
                <a:solidFill>
                  <a:srgbClr val="FF0000"/>
                </a:solidFill>
              </a:rPr>
              <a:t>which finely-subdivided insoluble medicaments are evenly distributed by grinding with a small amount of the base </a:t>
            </a:r>
            <a:r>
              <a:rPr lang="en-US" dirty="0" smtClean="0"/>
              <a:t>or one of its ingredients followed by dilution with gradually increasing amounts of the base </a:t>
            </a:r>
          </a:p>
          <a:p>
            <a:r>
              <a:rPr lang="en-US" dirty="0" smtClean="0"/>
              <a:t>For uniformity</a:t>
            </a:r>
          </a:p>
          <a:p>
            <a:r>
              <a:rPr lang="en-US" dirty="0" smtClean="0"/>
              <a:t>1. finely powder the solid medicaments (Solids are finely powdered are passed through a sieve (# 250, # 180, #125).)</a:t>
            </a:r>
          </a:p>
          <a:p>
            <a:r>
              <a:rPr lang="en-US" dirty="0" smtClean="0"/>
              <a:t>2. weigh the required qty of an ointment base .</a:t>
            </a:r>
          </a:p>
          <a:p>
            <a:r>
              <a:rPr lang="en-US" dirty="0" smtClean="0"/>
              <a:t>triturate the solid medicaments with small qty of base on ointment slab With the help of small SS spatula  </a:t>
            </a:r>
            <a:r>
              <a:rPr lang="en-US" dirty="0" err="1" smtClean="0"/>
              <a:t>untill</a:t>
            </a:r>
            <a:r>
              <a:rPr lang="en-US" dirty="0" smtClean="0"/>
              <a:t> a homogeneous product is formed</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a:bodyPr>
          <a:lstStyle/>
          <a:p>
            <a:r>
              <a:rPr lang="en-US" dirty="0" smtClean="0"/>
              <a:t>3. add remaining qty of base  and mix </a:t>
            </a:r>
            <a:r>
              <a:rPr lang="en-US" dirty="0" err="1" smtClean="0"/>
              <a:t>untill</a:t>
            </a:r>
            <a:r>
              <a:rPr lang="en-US" dirty="0" smtClean="0"/>
              <a:t> the medicament is uniformly is mixed with it.</a:t>
            </a:r>
          </a:p>
          <a:p>
            <a:r>
              <a:rPr lang="en-US" i="1" dirty="0" smtClean="0"/>
              <a:t>Example:</a:t>
            </a:r>
            <a:endParaRPr lang="en-US" dirty="0" smtClean="0"/>
          </a:p>
          <a:p>
            <a:r>
              <a:rPr lang="en-US" dirty="0" smtClean="0"/>
              <a:t>(</a:t>
            </a:r>
            <a:r>
              <a:rPr lang="en-US" dirty="0" err="1" smtClean="0"/>
              <a:t>i</a:t>
            </a:r>
            <a:r>
              <a:rPr lang="en-US" dirty="0" smtClean="0"/>
              <a:t>)</a:t>
            </a:r>
            <a:r>
              <a:rPr lang="en-US" b="1" u="sng" dirty="0" smtClean="0">
                <a:solidFill>
                  <a:srgbClr val="FF0000"/>
                </a:solidFill>
              </a:rPr>
              <a:t> Simple ointment B.P. contains</a:t>
            </a:r>
          </a:p>
          <a:p>
            <a:r>
              <a:rPr lang="en-US" dirty="0" smtClean="0"/>
              <a:t>Wool fat		50g</a:t>
            </a:r>
          </a:p>
          <a:p>
            <a:r>
              <a:rPr lang="en-US" dirty="0" smtClean="0"/>
              <a:t>Hard paraffin		50g</a:t>
            </a:r>
          </a:p>
          <a:p>
            <a:r>
              <a:rPr lang="en-US" dirty="0" err="1" smtClean="0"/>
              <a:t>Cetostearyl</a:t>
            </a:r>
            <a:r>
              <a:rPr lang="en-US" dirty="0" smtClean="0"/>
              <a:t> alcohol	50g</a:t>
            </a:r>
          </a:p>
          <a:p>
            <a:r>
              <a:rPr lang="en-US" dirty="0" smtClean="0"/>
              <a:t>White soft paraffin	850g</a:t>
            </a:r>
          </a:p>
          <a:p>
            <a:r>
              <a:rPr lang="en-US" dirty="0" smtClean="0"/>
              <a:t> </a:t>
            </a:r>
          </a:p>
          <a:p>
            <a:r>
              <a:rPr lang="en-US" i="1" dirty="0" smtClean="0"/>
              <a:t>Type of preparation:</a:t>
            </a:r>
            <a:r>
              <a:rPr lang="en-US" dirty="0" smtClean="0"/>
              <a:t>     Absorption ointment base</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Procedure</a:t>
            </a:r>
            <a:r>
              <a:rPr lang="en-US" dirty="0" smtClean="0"/>
              <a:t>:</a:t>
            </a:r>
          </a:p>
          <a:p>
            <a:r>
              <a:rPr lang="en-US" sz="3200" dirty="0" smtClean="0"/>
              <a:t>Melt Hard paraffin and </a:t>
            </a:r>
            <a:r>
              <a:rPr lang="en-US" sz="3200" dirty="0" err="1" smtClean="0"/>
              <a:t>cetostearyl</a:t>
            </a:r>
            <a:r>
              <a:rPr lang="en-US" sz="3200" dirty="0" smtClean="0"/>
              <a:t> alcohol on water-bath. Wool fat and white soft paraffin are mixed and stirred until all the ingredients are melted.</a:t>
            </a:r>
          </a:p>
          <a:p>
            <a:r>
              <a:rPr lang="en-US" sz="3200" dirty="0" smtClean="0"/>
              <a:t>If required decanted or strained and stirred until cold and packed in suitable container.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t>Thus when protective, rather than therapeutic action is desired, the formulation pharmacists will favor a paste, but when therapeutic action is required, he will prefer ointments and creams.</a:t>
            </a:r>
          </a:p>
          <a:p>
            <a:r>
              <a:rPr lang="en-US" b="1" dirty="0" smtClean="0"/>
              <a:t>Jellies </a:t>
            </a:r>
            <a:r>
              <a:rPr lang="en-US" dirty="0" smtClean="0"/>
              <a:t>are transparent or translucent, non-greasy, semisolid preparation mainly used externally.</a:t>
            </a:r>
          </a:p>
          <a:p>
            <a:r>
              <a:rPr lang="en-US" dirty="0" smtClean="0"/>
              <a:t>The gelling agent may be gelatin, starch, </a:t>
            </a:r>
            <a:r>
              <a:rPr lang="en-US" dirty="0" err="1" smtClean="0"/>
              <a:t>tragacanth</a:t>
            </a:r>
            <a:r>
              <a:rPr lang="en-US" dirty="0" smtClean="0"/>
              <a:t>, sodium alginate or cellulose derivative (e.g. </a:t>
            </a:r>
            <a:r>
              <a:rPr lang="en-US" dirty="0" err="1" smtClean="0"/>
              <a:t>carboxy</a:t>
            </a:r>
            <a:r>
              <a:rPr lang="en-US" dirty="0" smtClean="0"/>
              <a:t> methyl cellulose).</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Whitfield ointment</a:t>
            </a:r>
            <a:r>
              <a:rPr lang="en-US" b="1" dirty="0" smtClean="0"/>
              <a:t> (Compound benzoic acid ointment B.P.C.)</a:t>
            </a:r>
            <a:endParaRPr lang="en-US" b="1" dirty="0"/>
          </a:p>
        </p:txBody>
      </p:sp>
      <p:sp>
        <p:nvSpPr>
          <p:cNvPr id="3" name="Content Placeholder 2"/>
          <p:cNvSpPr>
            <a:spLocks noGrp="1"/>
          </p:cNvSpPr>
          <p:nvPr>
            <p:ph idx="1"/>
          </p:nvPr>
        </p:nvSpPr>
        <p:spPr>
          <a:xfrm>
            <a:off x="457200" y="1676400"/>
            <a:ext cx="8229600" cy="4648200"/>
          </a:xfrm>
        </p:spPr>
        <p:txBody>
          <a:bodyPr>
            <a:normAutofit lnSpcReduction="10000"/>
          </a:bodyPr>
          <a:lstStyle/>
          <a:p>
            <a:pPr>
              <a:buNone/>
            </a:pPr>
            <a:r>
              <a:rPr lang="en-US" dirty="0" smtClean="0"/>
              <a:t> </a:t>
            </a:r>
          </a:p>
          <a:p>
            <a:r>
              <a:rPr lang="en-US" i="1" dirty="0" smtClean="0"/>
              <a:t>Formula:</a:t>
            </a:r>
            <a:r>
              <a:rPr lang="en-US" dirty="0" smtClean="0"/>
              <a:t>          </a:t>
            </a:r>
          </a:p>
          <a:p>
            <a:r>
              <a:rPr lang="en-US" dirty="0" smtClean="0"/>
              <a:t>Benzoic acid, in fine powder		6gm</a:t>
            </a:r>
          </a:p>
          <a:p>
            <a:r>
              <a:rPr lang="en-US" dirty="0" smtClean="0"/>
              <a:t>Salicylic acid, in fine powder		3gm</a:t>
            </a:r>
          </a:p>
          <a:p>
            <a:r>
              <a:rPr lang="en-US" dirty="0" smtClean="0"/>
              <a:t>Emulsifying ointment			91gm</a:t>
            </a:r>
          </a:p>
          <a:p>
            <a:r>
              <a:rPr lang="en-US" dirty="0" smtClean="0"/>
              <a:t> </a:t>
            </a:r>
          </a:p>
          <a:p>
            <a:r>
              <a:rPr lang="en-US" i="1" dirty="0" smtClean="0"/>
              <a:t>Method:</a:t>
            </a:r>
            <a:r>
              <a:rPr lang="en-US" dirty="0" smtClean="0"/>
              <a:t> Benzoic acid and salicylic acid are sieved through No. 180/125 # sieves. They are mixed on the tile with small amount of base and </a:t>
            </a:r>
            <a:r>
              <a:rPr lang="en-US" dirty="0" err="1" smtClean="0"/>
              <a:t>levigated</a:t>
            </a:r>
            <a:r>
              <a:rPr lang="en-US" dirty="0" smtClean="0"/>
              <a:t> until smooth and dilute gradually.</a:t>
            </a:r>
          </a:p>
          <a:p>
            <a:r>
              <a:rPr lang="en-US" dirty="0" smtClean="0"/>
              <a:t>(ii) S</a:t>
            </a:r>
            <a:r>
              <a:rPr lang="en-US" u="sng" dirty="0" smtClean="0"/>
              <a:t>alicylic acid </a:t>
            </a:r>
            <a:r>
              <a:rPr lang="en-US" u="sng" dirty="0" err="1" smtClean="0"/>
              <a:t>sulphur</a:t>
            </a:r>
            <a:r>
              <a:rPr lang="en-US" u="sng" dirty="0" smtClean="0"/>
              <a:t> ointment B.P.C.</a:t>
            </a: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 </a:t>
            </a:r>
            <a:r>
              <a:rPr lang="en-US" u="sng" dirty="0" smtClean="0"/>
              <a:t>Fusion</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in which ingredients are melted together and stirred to ensure homogeneity.</a:t>
            </a:r>
          </a:p>
          <a:p>
            <a:r>
              <a:rPr lang="en-US" dirty="0" smtClean="0"/>
              <a:t>When an ointment base contain a number of solid ingredients such as white beeswax, </a:t>
            </a:r>
            <a:r>
              <a:rPr lang="en-US" dirty="0" err="1" smtClean="0"/>
              <a:t>cetyl</a:t>
            </a:r>
            <a:r>
              <a:rPr lang="en-US" dirty="0" smtClean="0"/>
              <a:t> alcohol, </a:t>
            </a:r>
            <a:r>
              <a:rPr lang="en-US" dirty="0" err="1" smtClean="0"/>
              <a:t>stearyl</a:t>
            </a:r>
            <a:r>
              <a:rPr lang="en-US" dirty="0" smtClean="0"/>
              <a:t> alcohol, </a:t>
            </a:r>
            <a:r>
              <a:rPr lang="en-US" dirty="0" err="1" smtClean="0"/>
              <a:t>stearic</a:t>
            </a:r>
            <a:r>
              <a:rPr lang="en-US" dirty="0" smtClean="0"/>
              <a:t> acid, hard paraffin, etc. as components of the base, it is required to melted them</a:t>
            </a:r>
          </a:p>
          <a:p>
            <a:r>
              <a:rPr lang="en-US" dirty="0" smtClean="0"/>
              <a:t>Substance  with highest melting point melted first</a:t>
            </a:r>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14600"/>
          </a:xfrm>
        </p:spPr>
        <p:txBody>
          <a:bodyPr>
            <a:normAutofit/>
          </a:bodyPr>
          <a:lstStyle/>
          <a:p>
            <a:r>
              <a:rPr lang="en-US" u="sng" dirty="0" smtClean="0"/>
              <a:t>Ointments prepared by Fusion method:</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normAutofit/>
          </a:bodyPr>
          <a:lstStyle/>
          <a:p>
            <a:endParaRPr lang="en-US" dirty="0" smtClean="0"/>
          </a:p>
          <a:p>
            <a:r>
              <a:rPr lang="en-US" dirty="0" smtClean="0"/>
              <a:t>The components are melted in the decreasing order of their melting point i.e. the higher </a:t>
            </a:r>
            <a:r>
              <a:rPr lang="en-US" dirty="0" err="1" smtClean="0"/>
              <a:t>m.p</a:t>
            </a:r>
            <a:r>
              <a:rPr lang="en-US" dirty="0" smtClean="0"/>
              <a:t>. substance should be melted first, the substances with next melting point and so on.</a:t>
            </a:r>
          </a:p>
          <a:p>
            <a:r>
              <a:rPr lang="en-US" dirty="0" smtClean="0"/>
              <a:t> The medicament is added slowly in the melted ingredients and stirred thoroughly until the mass cools down and homogeneous product is formed.</a:t>
            </a:r>
          </a:p>
          <a:p>
            <a:r>
              <a:rPr lang="en-US" u="sng" dirty="0" smtClean="0"/>
              <a:t>Advantages:</a:t>
            </a:r>
            <a:endParaRPr lang="en-US" dirty="0" smtClean="0"/>
          </a:p>
          <a:p>
            <a:r>
              <a:rPr lang="en-US" dirty="0" smtClean="0"/>
              <a:t>This will avoid over-heating of substances having low melting point.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04800"/>
            <a:ext cx="8229600" cy="609600"/>
          </a:xfrm>
        </p:spPr>
        <p:txBody>
          <a:bodyPr>
            <a:normAutofit fontScale="90000"/>
          </a:bodyPr>
          <a:lstStyle/>
          <a:p>
            <a:endParaRPr lang="en-US" dirty="0"/>
          </a:p>
        </p:txBody>
      </p:sp>
      <p:sp>
        <p:nvSpPr>
          <p:cNvPr id="3" name="Content Placeholder 2"/>
          <p:cNvSpPr>
            <a:spLocks noGrp="1"/>
          </p:cNvSpPr>
          <p:nvPr>
            <p:ph idx="1"/>
          </p:nvPr>
        </p:nvSpPr>
        <p:spPr>
          <a:xfrm>
            <a:off x="228600" y="0"/>
            <a:ext cx="8458200" cy="6629400"/>
          </a:xfrm>
        </p:spPr>
        <p:txBody>
          <a:bodyPr>
            <a:normAutofit fontScale="70000" lnSpcReduction="20000"/>
          </a:bodyPr>
          <a:lstStyle/>
          <a:p>
            <a:r>
              <a:rPr lang="en-US" sz="2900" u="sng" dirty="0" smtClean="0"/>
              <a:t>Cautions:</a:t>
            </a:r>
            <a:endParaRPr lang="en-US" sz="2900" dirty="0" smtClean="0"/>
          </a:p>
          <a:p>
            <a:r>
              <a:rPr lang="en-US" sz="2900" dirty="0" smtClean="0"/>
              <a:t>(</a:t>
            </a:r>
            <a:r>
              <a:rPr lang="en-US" sz="2900" dirty="0" err="1" smtClean="0"/>
              <a:t>i</a:t>
            </a:r>
            <a:r>
              <a:rPr lang="en-US" sz="2900" dirty="0" smtClean="0"/>
              <a:t>)     </a:t>
            </a:r>
            <a:r>
              <a:rPr lang="en-US" sz="2900" b="1" u="sng" dirty="0" smtClean="0">
                <a:solidFill>
                  <a:srgbClr val="FF0000"/>
                </a:solidFill>
              </a:rPr>
              <a:t>Melting time is shortened by grating waxy components (</a:t>
            </a:r>
            <a:r>
              <a:rPr lang="en-US" sz="2900" dirty="0" smtClean="0"/>
              <a:t>i.e. beeswax, wool alcohols, hard-paraffin, higher fatty alcohols and emulsifying waxes) by stirring during melting and by lowering the dish as far as possible into the water bath so that the maximum surface area is heated.</a:t>
            </a:r>
          </a:p>
          <a:p>
            <a:r>
              <a:rPr lang="en-US" sz="2900" dirty="0" smtClean="0"/>
              <a:t>(ii)   The surface of </a:t>
            </a:r>
            <a:r>
              <a:rPr lang="en-US" sz="2900" b="1" u="sng" dirty="0" smtClean="0"/>
              <a:t>some ingredients discolors due to oxidation </a:t>
            </a:r>
            <a:r>
              <a:rPr lang="en-US" sz="2900" dirty="0" smtClean="0"/>
              <a:t>e.g. wool fats and wool alcohols and this discolored layers should be </a:t>
            </a:r>
            <a:r>
              <a:rPr lang="en-US" sz="2900" b="1" u="sng" dirty="0" smtClean="0">
                <a:solidFill>
                  <a:srgbClr val="FF0000"/>
                </a:solidFill>
              </a:rPr>
              <a:t>removed before use.</a:t>
            </a:r>
          </a:p>
          <a:p>
            <a:r>
              <a:rPr lang="en-US" sz="2900" dirty="0" smtClean="0"/>
              <a:t>(iii)</a:t>
            </a:r>
            <a:r>
              <a:rPr lang="en-US" sz="2900" b="1" u="sng" dirty="0" smtClean="0"/>
              <a:t> </a:t>
            </a:r>
            <a:r>
              <a:rPr lang="en-US" sz="2900" b="1" u="sng" dirty="0" smtClean="0">
                <a:solidFill>
                  <a:srgbClr val="FF0000"/>
                </a:solidFill>
              </a:rPr>
              <a:t>After melting, the ingredients should be stirred until the ointment is cool </a:t>
            </a:r>
            <a:r>
              <a:rPr lang="en-US" sz="2900" dirty="0" smtClean="0"/>
              <a:t>are not to cause localized cooling, e.g. by using a cold spatula or stirrer, placing the dish on a cold surface (e.g. a plastic bench top) or transferring to a cold container before the ointment has fully set. If these precautions are ignored, hard lumps may separate.</a:t>
            </a:r>
          </a:p>
          <a:p>
            <a:r>
              <a:rPr lang="en-US" sz="2900" dirty="0" smtClean="0"/>
              <a:t>(iv)  </a:t>
            </a:r>
            <a:r>
              <a:rPr lang="en-US" sz="2900" u="sng" dirty="0" smtClean="0">
                <a:solidFill>
                  <a:srgbClr val="FF0000"/>
                </a:solidFill>
              </a:rPr>
              <a:t>Vigorous-stirring, after the ointment has begun to thicken, causes excessive aeration and should be avoided.</a:t>
            </a:r>
          </a:p>
          <a:p>
            <a:r>
              <a:rPr lang="en-US" sz="2900" dirty="0" smtClean="0"/>
              <a:t>(v)   Because of their greasy nature, many constituents of ointment bases pickup dirt during storage, which can be seen after melting. This is removed from the melt by allowing it to sediment and decanting the supernatant, or by passage through muslin supported by a warm strainer. In both instances the clarified liquid is collected in another hot basin.</a:t>
            </a:r>
          </a:p>
          <a:p>
            <a:r>
              <a:rPr lang="en-US" sz="2900" dirty="0" smtClean="0"/>
              <a:t>(vi)  If the product is granular after cooling, due to separation of high </a:t>
            </a:r>
            <a:r>
              <a:rPr lang="en-US" sz="2900" dirty="0" err="1" smtClean="0"/>
              <a:t>m.p</a:t>
            </a:r>
            <a:r>
              <a:rPr lang="en-US" sz="2900" dirty="0" smtClean="0"/>
              <a:t>. constituents, it should be </a:t>
            </a:r>
            <a:r>
              <a:rPr lang="en-US" sz="2900" dirty="0" err="1" smtClean="0"/>
              <a:t>remelted</a:t>
            </a:r>
            <a:r>
              <a:rPr lang="en-US" sz="2900" dirty="0" smtClean="0"/>
              <a:t>, using the minimum of heat, and again stirred and cooled.</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 1</a:t>
            </a:r>
            <a:r>
              <a:rPr lang="en-US" b="1" dirty="0" smtClean="0"/>
              <a:t>. wool alcohol ointment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Wool alcohol		6g</a:t>
            </a:r>
          </a:p>
          <a:p>
            <a:r>
              <a:rPr lang="en-US" dirty="0" smtClean="0"/>
              <a:t>Hard paraffin		24g</a:t>
            </a:r>
          </a:p>
          <a:p>
            <a:r>
              <a:rPr lang="en-US" dirty="0" smtClean="0"/>
              <a:t>Liquid paraffin       	60g</a:t>
            </a:r>
          </a:p>
          <a:p>
            <a:r>
              <a:rPr lang="en-US" dirty="0" smtClean="0"/>
              <a:t>White soft paraffin	10g</a:t>
            </a:r>
          </a:p>
          <a:p>
            <a:pPr>
              <a:buNone/>
            </a:pPr>
            <a:endParaRPr lang="en-US" dirty="0" smtClean="0"/>
          </a:p>
          <a:p>
            <a:pPr>
              <a:buNone/>
            </a:pPr>
            <a:r>
              <a:rPr lang="en-US" dirty="0" smtClean="0"/>
              <a:t>2. </a:t>
            </a:r>
            <a:r>
              <a:rPr lang="en-US" dirty="0" err="1" smtClean="0"/>
              <a:t>Cetrimide</a:t>
            </a:r>
            <a:r>
              <a:rPr lang="en-US" dirty="0" smtClean="0"/>
              <a:t> ointment</a:t>
            </a:r>
          </a:p>
          <a:p>
            <a:pPr>
              <a:buNone/>
            </a:pPr>
            <a:endParaRPr lang="en-US" dirty="0" smtClean="0"/>
          </a:p>
          <a:p>
            <a:pPr>
              <a:buNone/>
            </a:pPr>
            <a:r>
              <a:rPr lang="en-US" dirty="0" smtClean="0"/>
              <a:t>3. Coal tar ointment</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preparation of ointment by chemical reaction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20000"/>
          </a:bodyPr>
          <a:lstStyle/>
          <a:p>
            <a:r>
              <a:rPr lang="en-US" dirty="0" smtClean="0"/>
              <a:t>Certain chemical reactions are involved in preparing certain ointments for </a:t>
            </a:r>
            <a:r>
              <a:rPr lang="en-US" dirty="0" err="1" smtClean="0"/>
              <a:t>e.g</a:t>
            </a:r>
            <a:r>
              <a:rPr lang="en-US" dirty="0" smtClean="0"/>
              <a:t> non staining Iodine ointment </a:t>
            </a:r>
          </a:p>
          <a:p>
            <a:r>
              <a:rPr lang="en-US" dirty="0" smtClean="0"/>
              <a:t>Fixed oils contains unsaturated fatty acids which reacts with iodine and iodine gets attached to either side of double bond, therefore free iodine is not available in the preparation </a:t>
            </a:r>
          </a:p>
          <a:p>
            <a:r>
              <a:rPr lang="en-US" b="1" dirty="0" smtClean="0"/>
              <a:t>Ointment containing combined iodine:</a:t>
            </a:r>
          </a:p>
          <a:p>
            <a:r>
              <a:rPr lang="en-US" b="1" dirty="0" smtClean="0"/>
              <a:t>CH3.(CH2)7.CH=CH.(CH2)7.COOH +I2 </a:t>
            </a:r>
          </a:p>
          <a:p>
            <a:r>
              <a:rPr lang="en-US" b="1" dirty="0" smtClean="0"/>
              <a:t>=CH3.(CH2)7.CHI.CHI.(CH2)7,COOH </a:t>
            </a:r>
          </a:p>
          <a:p>
            <a:r>
              <a:rPr lang="en-US" b="1" dirty="0" smtClean="0"/>
              <a:t>Oleic acid + </a:t>
            </a:r>
            <a:r>
              <a:rPr lang="en-US" b="1" dirty="0" err="1" smtClean="0"/>
              <a:t>iodne</a:t>
            </a:r>
            <a:r>
              <a:rPr lang="en-US" b="1" dirty="0" smtClean="0"/>
              <a:t>=  </a:t>
            </a:r>
            <a:r>
              <a:rPr lang="en-US" b="1" dirty="0" err="1" smtClean="0"/>
              <a:t>di-iodo</a:t>
            </a:r>
            <a:r>
              <a:rPr lang="en-US" b="1" dirty="0" smtClean="0"/>
              <a:t> </a:t>
            </a:r>
            <a:r>
              <a:rPr lang="en-US" b="1" dirty="0" err="1" smtClean="0"/>
              <a:t>stearic</a:t>
            </a:r>
            <a:r>
              <a:rPr lang="en-US" b="1" dirty="0" smtClean="0"/>
              <a:t> acid </a:t>
            </a:r>
          </a:p>
          <a:p>
            <a:r>
              <a:rPr lang="en-US" dirty="0" smtClean="0"/>
              <a:t>Rx </a:t>
            </a:r>
          </a:p>
          <a:p>
            <a:r>
              <a:rPr lang="en-US" dirty="0" smtClean="0"/>
              <a:t>Iodine ……………..50gms </a:t>
            </a:r>
          </a:p>
          <a:p>
            <a:r>
              <a:rPr lang="en-US" dirty="0" err="1" smtClean="0"/>
              <a:t>Arachis</a:t>
            </a:r>
            <a:r>
              <a:rPr lang="en-US" dirty="0" smtClean="0"/>
              <a:t> oil ………150ml </a:t>
            </a:r>
          </a:p>
          <a:p>
            <a:r>
              <a:rPr lang="en-US" dirty="0" smtClean="0"/>
              <a:t>Yellow soft paraffin ………..1000gms </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fontScale="85000" lnSpcReduction="10000"/>
          </a:bodyPr>
          <a:lstStyle/>
          <a:p>
            <a:r>
              <a:rPr lang="en-US" i="1" dirty="0" smtClean="0"/>
              <a:t>Method:</a:t>
            </a:r>
            <a:endParaRPr lang="en-US" dirty="0" smtClean="0"/>
          </a:p>
          <a:p>
            <a:r>
              <a:rPr lang="en-US" dirty="0" smtClean="0"/>
              <a:t>(a)    Iodine is finely powdered in a glass mortar and required amount is added to the oil in a glass-</a:t>
            </a:r>
            <a:r>
              <a:rPr lang="en-US" dirty="0" err="1" smtClean="0"/>
              <a:t>stoppered</a:t>
            </a:r>
            <a:r>
              <a:rPr lang="en-US" dirty="0" smtClean="0"/>
              <a:t> conical flask and stirred well.</a:t>
            </a:r>
          </a:p>
          <a:p>
            <a:r>
              <a:rPr lang="en-US" dirty="0" smtClean="0"/>
              <a:t>(b)   The oil is heated at 50</a:t>
            </a:r>
            <a:r>
              <a:rPr lang="en-US" baseline="30000" dirty="0" smtClean="0"/>
              <a:t>0</a:t>
            </a:r>
            <a:r>
              <a:rPr lang="en-US" dirty="0" smtClean="0"/>
              <a:t>C in a water-bath and stirred continually. Heating is continued until the brown color is changed to greenish-black; this may take several hours.</a:t>
            </a:r>
          </a:p>
          <a:p>
            <a:r>
              <a:rPr lang="en-US" dirty="0" smtClean="0"/>
              <a:t>(c)    From 0.1g of the preparation the amount of iodine is determined by B.P.C. method and the amount of soft paraffin base is calculated to give the product the required strength.</a:t>
            </a:r>
          </a:p>
          <a:p>
            <a:r>
              <a:rPr lang="en-US" dirty="0" smtClean="0"/>
              <a:t>(d)   Soft paraffin is warmed to 40</a:t>
            </a:r>
            <a:r>
              <a:rPr lang="en-US" baseline="30000" dirty="0" smtClean="0"/>
              <a:t>0</a:t>
            </a:r>
            <a:r>
              <a:rPr lang="en-US" dirty="0" smtClean="0"/>
              <a:t>C. The iodized oil is added and mixed well. No more heat is applied because this causes deposition of a resinous substance.</a:t>
            </a:r>
          </a:p>
          <a:p>
            <a:r>
              <a:rPr lang="en-US" dirty="0" smtClean="0"/>
              <a:t>(e)    The preparation is packed in a warm, wide-mouthed, amber color, glass bottle. It is allowed to cool without further stirring.</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dirty="0" smtClean="0"/>
              <a:t>Ointment containing free iodine</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Iodine is slightly soluble in most of fat and </a:t>
            </a:r>
            <a:r>
              <a:rPr lang="en-US" dirty="0" err="1" smtClean="0"/>
              <a:t>vegitable</a:t>
            </a:r>
            <a:r>
              <a:rPr lang="en-US" dirty="0" smtClean="0"/>
              <a:t> oil</a:t>
            </a:r>
          </a:p>
          <a:p>
            <a:r>
              <a:rPr lang="en-US" dirty="0" smtClean="0"/>
              <a:t>But it is also soluble in concentrated solution of KI solution due to the formation of </a:t>
            </a:r>
            <a:r>
              <a:rPr lang="en-US" dirty="0" err="1" smtClean="0"/>
              <a:t>polyiodides</a:t>
            </a:r>
            <a:r>
              <a:rPr lang="en-US" dirty="0" smtClean="0"/>
              <a:t> ( KI.I2,</a:t>
            </a:r>
          </a:p>
          <a:p>
            <a:pPr>
              <a:buNone/>
            </a:pPr>
            <a:r>
              <a:rPr lang="en-US" dirty="0" smtClean="0"/>
              <a:t>KI. 2I2,Ki.3I3)</a:t>
            </a:r>
          </a:p>
          <a:p>
            <a:pPr>
              <a:buNone/>
            </a:pPr>
            <a:r>
              <a:rPr lang="en-US" dirty="0" smtClean="0"/>
              <a:t>EX: strong iodine ointment</a:t>
            </a:r>
          </a:p>
          <a:p>
            <a:pPr>
              <a:buNone/>
            </a:pPr>
            <a:r>
              <a:rPr lang="en-US" dirty="0" smtClean="0"/>
              <a:t>Iodine ….2 g</a:t>
            </a:r>
          </a:p>
          <a:p>
            <a:pPr>
              <a:buNone/>
            </a:pPr>
            <a:r>
              <a:rPr lang="en-US" dirty="0" smtClean="0"/>
              <a:t>KI……….2 g</a:t>
            </a:r>
          </a:p>
          <a:p>
            <a:pPr>
              <a:buNone/>
            </a:pPr>
            <a:r>
              <a:rPr lang="en-US" dirty="0" smtClean="0"/>
              <a:t>Wool fat ……2 g</a:t>
            </a:r>
          </a:p>
          <a:p>
            <a:pPr>
              <a:buNone/>
            </a:pPr>
            <a:r>
              <a:rPr lang="en-US" dirty="0" smtClean="0"/>
              <a:t>Yellow soft paraffin ……….38 g</a:t>
            </a:r>
          </a:p>
          <a:p>
            <a:pPr>
              <a:buNone/>
            </a:pPr>
            <a:r>
              <a:rPr lang="en-US" dirty="0" smtClean="0"/>
              <a:t>Water………….6 ml</a:t>
            </a:r>
          </a:p>
          <a:p>
            <a:pPr>
              <a:buNone/>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181600"/>
          </a:xfrm>
        </p:spPr>
        <p:txBody>
          <a:bodyPr>
            <a:normAutofit/>
          </a:bodyPr>
          <a:lstStyle/>
          <a:p>
            <a:r>
              <a:rPr lang="en-US" i="1" dirty="0" smtClean="0"/>
              <a:t>Procedure:</a:t>
            </a:r>
            <a:endParaRPr lang="en-US" dirty="0" smtClean="0"/>
          </a:p>
          <a:p>
            <a:r>
              <a:rPr lang="en-US" dirty="0" smtClean="0"/>
              <a:t>(</a:t>
            </a:r>
            <a:r>
              <a:rPr lang="en-US" dirty="0" err="1" smtClean="0"/>
              <a:t>i</a:t>
            </a:r>
            <a:r>
              <a:rPr lang="en-US" dirty="0" smtClean="0"/>
              <a:t>)     KI is dissolved in water. I</a:t>
            </a:r>
            <a:r>
              <a:rPr lang="en-US" baseline="-25000" dirty="0" smtClean="0"/>
              <a:t>2</a:t>
            </a:r>
            <a:r>
              <a:rPr lang="en-US" dirty="0" smtClean="0"/>
              <a:t> is dissolved in it.</a:t>
            </a:r>
          </a:p>
          <a:p>
            <a:r>
              <a:rPr lang="en-US" dirty="0" smtClean="0"/>
              <a:t>(ii)   </a:t>
            </a:r>
            <a:r>
              <a:rPr lang="en-US" dirty="0" err="1" smtClean="0"/>
              <a:t>Woolfat</a:t>
            </a:r>
            <a:r>
              <a:rPr lang="en-US" dirty="0" smtClean="0"/>
              <a:t> and yellow soft paraffin are melted together over water bath. Melted mass is cooled to about 40</a:t>
            </a:r>
            <a:r>
              <a:rPr lang="en-US" baseline="30000" dirty="0" smtClean="0"/>
              <a:t>0</a:t>
            </a:r>
            <a:r>
              <a:rPr lang="en-US" dirty="0" smtClean="0"/>
              <a:t>C.</a:t>
            </a:r>
          </a:p>
          <a:p>
            <a:r>
              <a:rPr lang="en-US" dirty="0" smtClean="0"/>
              <a:t>(iii) I</a:t>
            </a:r>
            <a:r>
              <a:rPr lang="en-US" baseline="-25000" dirty="0" smtClean="0"/>
              <a:t>2</a:t>
            </a:r>
            <a:r>
              <a:rPr lang="en-US" dirty="0" smtClean="0"/>
              <a:t> solution is added to the melted mass in small quantities at a time with </a:t>
            </a:r>
            <a:r>
              <a:rPr lang="en-US" dirty="0" err="1" smtClean="0"/>
              <a:t>continuos</a:t>
            </a:r>
            <a:r>
              <a:rPr lang="en-US" dirty="0" smtClean="0"/>
              <a:t> stirring until a uniform mass is obtained.</a:t>
            </a:r>
          </a:p>
          <a:p>
            <a:r>
              <a:rPr lang="en-US" dirty="0" smtClean="0"/>
              <a:t>(iv)  It is cooled to room temperature and packed.</a:t>
            </a:r>
          </a:p>
          <a:p>
            <a:r>
              <a:rPr lang="en-US" u="sng" dirty="0" smtClean="0"/>
              <a:t>Use</a:t>
            </a:r>
            <a:r>
              <a:rPr lang="en-US" dirty="0" smtClean="0"/>
              <a:t>: - Ringworm in cattle.</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05400"/>
          </a:xfrm>
        </p:spPr>
        <p:txBody>
          <a:bodyPr>
            <a:normAutofit/>
          </a:bodyPr>
          <a:lstStyle/>
          <a:p>
            <a:r>
              <a:rPr lang="en-US" i="1" dirty="0" smtClean="0"/>
              <a:t>Strong Iodine Ointment </a:t>
            </a:r>
            <a:r>
              <a:rPr lang="en-US" i="1" dirty="0" err="1" smtClean="0"/>
              <a:t>B.Vet.C</a:t>
            </a:r>
            <a:r>
              <a:rPr lang="en-US" dirty="0" smtClean="0"/>
              <a:t> (British Veterinary Pharmacopoeia) is used to treat ringworm in cattle. It contains free iodine. At one time this type of ointments were used as counter-irritants in the treatment of human rheumatic diseases but they were not popular because:</a:t>
            </a:r>
          </a:p>
          <a:p>
            <a:r>
              <a:rPr lang="en-US" dirty="0" smtClean="0"/>
              <a:t>(</a:t>
            </a:r>
            <a:r>
              <a:rPr lang="en-US" dirty="0" err="1" smtClean="0"/>
              <a:t>i</a:t>
            </a:r>
            <a:r>
              <a:rPr lang="en-US" dirty="0" smtClean="0"/>
              <a:t>)     They stain the skin a deep red color.</a:t>
            </a:r>
          </a:p>
          <a:p>
            <a:r>
              <a:rPr lang="en-US" dirty="0" smtClean="0"/>
              <a:t>(ii)   Due to improper storage the water dries up and the iodine crystals irritate the skin, hence glycerol used some times to dissolve the iodine-potassium iodide complex instead of water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OINTMENT</a:t>
            </a:r>
            <a:endParaRPr lang="en-US" dirty="0" smtClean="0"/>
          </a:p>
          <a:p>
            <a:r>
              <a:rPr lang="en-US" dirty="0" smtClean="0"/>
              <a:t>Definition: Ointments are semisolid preparations for application to the skin or mucosa. </a:t>
            </a:r>
          </a:p>
          <a:p>
            <a:r>
              <a:rPr lang="en-US" dirty="0" smtClean="0"/>
              <a:t>The ointment bases are almost always </a:t>
            </a:r>
            <a:r>
              <a:rPr lang="en-US" b="1" u="sng" dirty="0" smtClean="0">
                <a:solidFill>
                  <a:srgbClr val="FF0000"/>
                </a:solidFill>
              </a:rPr>
              <a:t>anhydrous and generally contain one or more medicaments </a:t>
            </a:r>
            <a:r>
              <a:rPr lang="en-US" dirty="0" smtClean="0"/>
              <a:t>in suspension or solution.</a:t>
            </a:r>
          </a:p>
          <a:p>
            <a:r>
              <a:rPr lang="en-US" dirty="0" smtClean="0"/>
              <a: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Emulsification method</a:t>
            </a:r>
            <a:endParaRPr lang="en-US" dirty="0"/>
          </a:p>
        </p:txBody>
      </p:sp>
      <p:sp>
        <p:nvSpPr>
          <p:cNvPr id="3" name="Content Placeholder 2"/>
          <p:cNvSpPr>
            <a:spLocks noGrp="1"/>
          </p:cNvSpPr>
          <p:nvPr>
            <p:ph idx="1"/>
          </p:nvPr>
        </p:nvSpPr>
        <p:spPr>
          <a:xfrm>
            <a:off x="457200" y="914400"/>
            <a:ext cx="8229600" cy="5410200"/>
          </a:xfrm>
        </p:spPr>
        <p:txBody>
          <a:bodyPr>
            <a:normAutofit lnSpcReduction="10000"/>
          </a:bodyPr>
          <a:lstStyle/>
          <a:p>
            <a:r>
              <a:rPr lang="en-US" dirty="0" smtClean="0"/>
              <a:t>4. PREPARATION OF OINTMENTS BY EMULSIFICATION</a:t>
            </a:r>
          </a:p>
          <a:p>
            <a:r>
              <a:rPr lang="en-US" dirty="0" smtClean="0"/>
              <a:t>An emulsion system contain an oil phase, an aqueous phase and an emulsifying agent.</a:t>
            </a:r>
          </a:p>
          <a:p>
            <a:r>
              <a:rPr lang="en-US" dirty="0" smtClean="0"/>
              <a:t>For o/w emulsion systems the following emulsifying agents are used:</a:t>
            </a:r>
          </a:p>
          <a:p>
            <a:pPr lvl="0">
              <a:buFont typeface="Wingdings" pitchFamily="2" charset="2"/>
              <a:buChar char="Ø"/>
            </a:pPr>
            <a:r>
              <a:rPr lang="en-US" dirty="0" smtClean="0"/>
              <a:t>water soluble soap</a:t>
            </a:r>
          </a:p>
          <a:p>
            <a:pPr lvl="0">
              <a:buFont typeface="Wingdings" pitchFamily="2" charset="2"/>
              <a:buChar char="Ø"/>
            </a:pPr>
            <a:r>
              <a:rPr lang="en-US" dirty="0" err="1" smtClean="0"/>
              <a:t>cetyl</a:t>
            </a:r>
            <a:r>
              <a:rPr lang="en-US" dirty="0" smtClean="0"/>
              <a:t> alcohol</a:t>
            </a:r>
          </a:p>
          <a:p>
            <a:pPr lvl="0">
              <a:buFont typeface="Wingdings" pitchFamily="2" charset="2"/>
              <a:buChar char="Ø"/>
            </a:pPr>
            <a:r>
              <a:rPr lang="en-US" dirty="0" err="1" smtClean="0"/>
              <a:t>glyceryl</a:t>
            </a:r>
            <a:r>
              <a:rPr lang="en-US" dirty="0" smtClean="0"/>
              <a:t> </a:t>
            </a:r>
            <a:r>
              <a:rPr lang="en-US" dirty="0" err="1" smtClean="0"/>
              <a:t>monostearate</a:t>
            </a:r>
            <a:endParaRPr lang="en-US" dirty="0" smtClean="0"/>
          </a:p>
          <a:p>
            <a:pPr lvl="0">
              <a:buFont typeface="Wingdings" pitchFamily="2" charset="2"/>
              <a:buChar char="Ø"/>
            </a:pPr>
            <a:r>
              <a:rPr lang="en-US" dirty="0" smtClean="0"/>
              <a:t>combination of emulsifiers: </a:t>
            </a:r>
            <a:r>
              <a:rPr lang="en-US" dirty="0" err="1" smtClean="0"/>
              <a:t>triethanolamine</a:t>
            </a:r>
            <a:r>
              <a:rPr lang="en-US" dirty="0" smtClean="0"/>
              <a:t> </a:t>
            </a:r>
            <a:r>
              <a:rPr lang="en-US" dirty="0" err="1" smtClean="0"/>
              <a:t>stearate</a:t>
            </a:r>
            <a:r>
              <a:rPr lang="en-US" dirty="0" smtClean="0"/>
              <a:t> + </a:t>
            </a:r>
            <a:r>
              <a:rPr lang="en-US" dirty="0" err="1" smtClean="0"/>
              <a:t>cetyl</a:t>
            </a:r>
            <a:r>
              <a:rPr lang="en-US" dirty="0" smtClean="0"/>
              <a:t> alcohol</a:t>
            </a:r>
          </a:p>
          <a:p>
            <a:pPr lvl="0">
              <a:buFont typeface="Wingdings" pitchFamily="2" charset="2"/>
              <a:buChar char="Ø"/>
            </a:pPr>
            <a:r>
              <a:rPr lang="en-US" dirty="0" smtClean="0"/>
              <a:t>non-ionic emulsifiers: </a:t>
            </a:r>
            <a:r>
              <a:rPr lang="en-US" dirty="0" err="1" smtClean="0"/>
              <a:t>glyceryl</a:t>
            </a:r>
            <a:r>
              <a:rPr lang="en-US" dirty="0" smtClean="0"/>
              <a:t> </a:t>
            </a:r>
            <a:r>
              <a:rPr lang="en-US" dirty="0" err="1" smtClean="0"/>
              <a:t>monostearate</a:t>
            </a:r>
            <a:r>
              <a:rPr lang="en-US" dirty="0" smtClean="0"/>
              <a:t>, </a:t>
            </a:r>
            <a:r>
              <a:rPr lang="en-US" dirty="0" err="1" smtClean="0"/>
              <a:t>glyceryl</a:t>
            </a:r>
            <a:r>
              <a:rPr lang="en-US" dirty="0" smtClean="0"/>
              <a:t> </a:t>
            </a:r>
            <a:r>
              <a:rPr lang="en-US" dirty="0" err="1" smtClean="0"/>
              <a:t>monooelate</a:t>
            </a:r>
            <a:r>
              <a:rPr lang="en-US" dirty="0" smtClean="0"/>
              <a:t>, propylene glycol </a:t>
            </a:r>
            <a:r>
              <a:rPr lang="en-US" dirty="0" err="1" smtClean="0"/>
              <a:t>stearate</a:t>
            </a: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For w/o emulsion creams the following emulsifiers are used:</a:t>
            </a:r>
          </a:p>
          <a:p>
            <a:r>
              <a:rPr lang="en-US" dirty="0" smtClean="0"/>
              <a:t>            (</a:t>
            </a:r>
            <a:r>
              <a:rPr lang="en-US" dirty="0" err="1" smtClean="0"/>
              <a:t>i</a:t>
            </a:r>
            <a:r>
              <a:rPr lang="en-US" dirty="0" smtClean="0"/>
              <a:t>) polyvalent ions </a:t>
            </a:r>
            <a:r>
              <a:rPr lang="en-US" dirty="0" err="1" smtClean="0"/>
              <a:t>e.g</a:t>
            </a:r>
            <a:r>
              <a:rPr lang="en-US" dirty="0" smtClean="0"/>
              <a:t>  </a:t>
            </a:r>
            <a:r>
              <a:rPr lang="en-US" i="1" dirty="0" smtClean="0"/>
              <a:t>magnesium, calcium and </a:t>
            </a:r>
            <a:r>
              <a:rPr lang="en-US" i="1" dirty="0" err="1" smtClean="0"/>
              <a:t>aluminium</a:t>
            </a:r>
            <a:r>
              <a:rPr lang="en-US" dirty="0" smtClean="0"/>
              <a:t> are used.</a:t>
            </a:r>
          </a:p>
          <a:p>
            <a:r>
              <a:rPr lang="en-US" dirty="0" smtClean="0"/>
              <a:t>            (ii) combination of emulsifiers: </a:t>
            </a:r>
            <a:r>
              <a:rPr lang="en-US" i="1" dirty="0" smtClean="0"/>
              <a:t>beeswax + divalent calcium ion</a:t>
            </a:r>
            <a:endParaRPr lang="en-US" dirty="0" smtClean="0"/>
          </a:p>
          <a:p>
            <a:r>
              <a:rPr lang="en-US" dirty="0" smtClean="0"/>
              <a:t>The viscosity of this type of creams prevent coalescence of the emulsified phases and helps in stabilizing the emulsion.</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en-US" i="1" dirty="0" smtClean="0"/>
              <a:t>Example:</a:t>
            </a:r>
            <a:endParaRPr lang="en-US" dirty="0" smtClean="0"/>
          </a:p>
          <a:p>
            <a:r>
              <a:rPr lang="en-US" dirty="0" smtClean="0"/>
              <a:t>Cold cream:</a:t>
            </a:r>
          </a:p>
          <a:p>
            <a:r>
              <a:rPr lang="en-US" dirty="0" smtClean="0"/>
              <a:t> </a:t>
            </a:r>
          </a:p>
          <a:p>
            <a:r>
              <a:rPr lang="en-US" i="1" dirty="0" smtClean="0"/>
              <a:t>Procedure:</a:t>
            </a:r>
            <a:endParaRPr lang="en-US" dirty="0" smtClean="0"/>
          </a:p>
          <a:p>
            <a:pPr lvl="0"/>
            <a:r>
              <a:rPr lang="en-US" dirty="0" smtClean="0"/>
              <a:t>Water immiscible components e.g. oils, fats, waxes are melted together over water bath (70</a:t>
            </a:r>
            <a:r>
              <a:rPr lang="en-US" baseline="30000" dirty="0" smtClean="0"/>
              <a:t>0</a:t>
            </a:r>
            <a:r>
              <a:rPr lang="en-US" dirty="0" smtClean="0"/>
              <a:t>C).</a:t>
            </a:r>
          </a:p>
          <a:p>
            <a:pPr lvl="0"/>
            <a:r>
              <a:rPr lang="en-US" dirty="0" smtClean="0"/>
              <a:t>Aqueous solution of all heat stable, water soluble components are heated (70</a:t>
            </a:r>
            <a:r>
              <a:rPr lang="en-US" baseline="30000" dirty="0" smtClean="0"/>
              <a:t>0</a:t>
            </a:r>
            <a:r>
              <a:rPr lang="en-US" dirty="0" smtClean="0"/>
              <a:t>C).</a:t>
            </a:r>
          </a:p>
          <a:p>
            <a:pPr lvl="0"/>
            <a:r>
              <a:rPr lang="en-US" dirty="0" smtClean="0"/>
              <a:t>Aqueous solution is slowly added to the melted bases with continuous stirring until the product cools down and a semi-solid mass is obtained.</a:t>
            </a:r>
          </a:p>
          <a:p>
            <a:r>
              <a:rPr lang="en-US" dirty="0" smtClean="0"/>
              <a:t> </a:t>
            </a:r>
          </a:p>
          <a:p>
            <a:r>
              <a:rPr lang="en-US" dirty="0" smtClean="0"/>
              <a:t> </a:t>
            </a:r>
            <a:r>
              <a:rPr lang="en-US" b="1" u="sng" dirty="0" smtClean="0">
                <a:solidFill>
                  <a:srgbClr val="FF0000"/>
                </a:solidFill>
              </a:rPr>
              <a:t>The aqueous phase is heated otherwise high melting point fats and waxes will immediately solidify on addition of cold aqueous solution</a:t>
            </a:r>
            <a:endParaRPr lang="en-US" b="1" u="sng" dirty="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04800"/>
            <a:ext cx="8229600" cy="399288"/>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6324600"/>
          </a:xfrm>
        </p:spPr>
        <p:txBody>
          <a:bodyPr>
            <a:normAutofit fontScale="77500" lnSpcReduction="20000"/>
          </a:bodyPr>
          <a:lstStyle/>
          <a:p>
            <a:r>
              <a:rPr lang="en-US" b="1" dirty="0" smtClean="0"/>
              <a:t>STABILITY OF OINTMENTS</a:t>
            </a:r>
            <a:endParaRPr lang="en-US" dirty="0" smtClean="0"/>
          </a:p>
          <a:p>
            <a:r>
              <a:rPr lang="en-US" dirty="0" smtClean="0"/>
              <a:t>The ointments </a:t>
            </a:r>
            <a:r>
              <a:rPr lang="en-US" u="sng" dirty="0" smtClean="0">
                <a:solidFill>
                  <a:srgbClr val="FF0000"/>
                </a:solidFill>
              </a:rPr>
              <a:t>should remain stable from the time of preparation </a:t>
            </a:r>
            <a:r>
              <a:rPr lang="en-US" dirty="0" smtClean="0"/>
              <a:t>to the time when the whole of it is consumed by the user.</a:t>
            </a:r>
          </a:p>
          <a:p>
            <a:pPr lvl="0"/>
            <a:r>
              <a:rPr lang="en-US" dirty="0" smtClean="0"/>
              <a:t>To stop </a:t>
            </a:r>
            <a:r>
              <a:rPr lang="en-US" dirty="0" smtClean="0">
                <a:solidFill>
                  <a:srgbClr val="FF0000"/>
                </a:solidFill>
              </a:rPr>
              <a:t>microbial growth preservatives are added</a:t>
            </a:r>
            <a:r>
              <a:rPr lang="en-US" dirty="0" smtClean="0"/>
              <a:t>. Preservatives for ointment includes : p-</a:t>
            </a:r>
            <a:r>
              <a:rPr lang="en-US" dirty="0" err="1" smtClean="0"/>
              <a:t>hydroxy</a:t>
            </a:r>
            <a:r>
              <a:rPr lang="en-US" dirty="0" smtClean="0"/>
              <a:t> benzoates, phenol, benzoic acid, </a:t>
            </a:r>
            <a:r>
              <a:rPr lang="en-US" dirty="0" err="1" smtClean="0"/>
              <a:t>sorbic</a:t>
            </a:r>
            <a:r>
              <a:rPr lang="en-US" dirty="0" smtClean="0"/>
              <a:t> acid, methyl </a:t>
            </a:r>
            <a:r>
              <a:rPr lang="en-US" dirty="0" err="1" smtClean="0"/>
              <a:t>paraben</a:t>
            </a:r>
            <a:r>
              <a:rPr lang="en-US" dirty="0" smtClean="0"/>
              <a:t>, </a:t>
            </a:r>
            <a:r>
              <a:rPr lang="en-US" dirty="0" err="1" smtClean="0"/>
              <a:t>propyl</a:t>
            </a:r>
            <a:r>
              <a:rPr lang="en-US" dirty="0" smtClean="0"/>
              <a:t> </a:t>
            </a:r>
            <a:r>
              <a:rPr lang="en-US" dirty="0" err="1" smtClean="0"/>
              <a:t>paraben</a:t>
            </a:r>
            <a:r>
              <a:rPr lang="en-US" dirty="0" smtClean="0"/>
              <a:t>, quaternary ammonium compounds, mercury compounds etc.</a:t>
            </a:r>
          </a:p>
          <a:p>
            <a:pPr lvl="0"/>
            <a:r>
              <a:rPr lang="en-US" dirty="0" smtClean="0"/>
              <a:t>The preservatives </a:t>
            </a:r>
            <a:r>
              <a:rPr lang="en-US" u="sng" dirty="0" smtClean="0">
                <a:solidFill>
                  <a:srgbClr val="FF0000"/>
                </a:solidFill>
              </a:rPr>
              <a:t>should not react with any of the component </a:t>
            </a:r>
            <a:r>
              <a:rPr lang="en-US" dirty="0" smtClean="0"/>
              <a:t>of the formulation. Plastic containers may absorb the preservative and thereby decreasing the concentration of preservative available for killing the bacteria.</a:t>
            </a:r>
          </a:p>
          <a:p>
            <a:pPr lvl="0"/>
            <a:r>
              <a:rPr lang="en-US" dirty="0" smtClean="0"/>
              <a:t>Some ingredients like </a:t>
            </a:r>
            <a:r>
              <a:rPr lang="en-US" u="sng" dirty="0" smtClean="0">
                <a:solidFill>
                  <a:srgbClr val="FF0000"/>
                </a:solidFill>
              </a:rPr>
              <a:t>wool fat and wool alcohols are susceptible to oxidation</a:t>
            </a:r>
            <a:r>
              <a:rPr lang="en-US" dirty="0" smtClean="0"/>
              <a:t>. Therefore, a suitable antioxidant may be incorporated to protect the active ingredients from oxidation.</a:t>
            </a:r>
          </a:p>
          <a:p>
            <a:pPr lvl="0"/>
            <a:r>
              <a:rPr lang="en-US" b="1" u="sng" dirty="0" smtClean="0">
                <a:solidFill>
                  <a:srgbClr val="FF0000"/>
                </a:solidFill>
              </a:rPr>
              <a:t>Incompatible drugs, emulsifying agents and preservatives </a:t>
            </a:r>
            <a:r>
              <a:rPr lang="en-US" dirty="0" smtClean="0"/>
              <a:t>must be avoided. The drugs which are likely to hydrolyze must be dispensed in an anhydrous base.</a:t>
            </a:r>
          </a:p>
          <a:p>
            <a:pPr lvl="0"/>
            <a:r>
              <a:rPr lang="en-US" u="sng" dirty="0" smtClean="0">
                <a:solidFill>
                  <a:srgbClr val="FF0000"/>
                </a:solidFill>
              </a:rPr>
              <a:t>Humectants such as, glycerin, propylene glycol and </a:t>
            </a:r>
            <a:r>
              <a:rPr lang="en-US" u="sng" dirty="0" err="1" smtClean="0">
                <a:solidFill>
                  <a:srgbClr val="FF0000"/>
                </a:solidFill>
              </a:rPr>
              <a:t>sorbitol</a:t>
            </a:r>
            <a:r>
              <a:rPr lang="en-US" u="sng" dirty="0" smtClean="0">
                <a:solidFill>
                  <a:srgbClr val="FF0000"/>
                </a:solidFill>
              </a:rPr>
              <a:t> </a:t>
            </a:r>
            <a:r>
              <a:rPr lang="en-US" dirty="0" smtClean="0"/>
              <a:t>may be added to prevent the loss of moisture from the preparation.</a:t>
            </a:r>
          </a:p>
          <a:p>
            <a:pPr lvl="0"/>
            <a:r>
              <a:rPr lang="en-US" b="1" u="sng" dirty="0" smtClean="0"/>
              <a:t>Ointment must be stored at an optimum temperature otherwise separation of phases may take place in the emulsified products </a:t>
            </a:r>
            <a:r>
              <a:rPr lang="en-US" dirty="0" smtClean="0"/>
              <a:t>which may be very difficult to remix to get a uniform product.</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Pastes</a:t>
            </a:r>
            <a:endParaRPr lang="en-US" dirty="0"/>
          </a:p>
        </p:txBody>
      </p:sp>
      <p:sp>
        <p:nvSpPr>
          <p:cNvPr id="3" name="Content Placeholder 2"/>
          <p:cNvSpPr>
            <a:spLocks noGrp="1"/>
          </p:cNvSpPr>
          <p:nvPr>
            <p:ph idx="1"/>
          </p:nvPr>
        </p:nvSpPr>
        <p:spPr/>
        <p:txBody>
          <a:bodyPr/>
          <a:lstStyle/>
          <a:p>
            <a:r>
              <a:rPr lang="en-US" b="1" i="1" dirty="0" smtClean="0"/>
              <a:t>Syllabus:</a:t>
            </a:r>
            <a:endParaRPr lang="en-US" dirty="0" smtClean="0"/>
          </a:p>
          <a:p>
            <a:r>
              <a:rPr lang="en-US" b="1" dirty="0" smtClean="0"/>
              <a:t>   Differences between ointments and pastes.</a:t>
            </a:r>
            <a:endParaRPr lang="en-US" dirty="0" smtClean="0"/>
          </a:p>
          <a:p>
            <a:r>
              <a:rPr lang="en-US" b="1" dirty="0" smtClean="0"/>
              <a:t>   Bases of pastes</a:t>
            </a:r>
            <a:endParaRPr lang="en-US" dirty="0" smtClean="0"/>
          </a:p>
          <a:p>
            <a:r>
              <a:rPr lang="en-US" b="1" dirty="0" smtClean="0"/>
              <a:t>  Preparation of paste and their preservation.</a:t>
            </a:r>
            <a:endParaRPr lang="en-US" dirty="0" smtClean="0"/>
          </a:p>
          <a:p>
            <a:r>
              <a:rPr lang="en-US" b="1" dirty="0" smtClean="0"/>
              <a:t>Pastes </a:t>
            </a:r>
            <a:r>
              <a:rPr lang="en-US" dirty="0" smtClean="0"/>
              <a:t>are semisolid preparations for external application that differ from similar products in containing a high proportion of finely powdered medicaments.</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971800"/>
          </a:xfrm>
        </p:spPr>
        <p:txBody>
          <a:bodyPr>
            <a:normAutofit fontScale="90000"/>
          </a:bodyPr>
          <a:lstStyle/>
          <a:p>
            <a:r>
              <a:rPr lang="en-US" dirty="0" smtClean="0"/>
              <a:t>BASES OF PASTES:</a:t>
            </a:r>
            <a:br>
              <a:rPr lang="en-US" dirty="0" smtClean="0"/>
            </a:br>
            <a:r>
              <a:rPr lang="en-US" dirty="0" smtClean="0"/>
              <a:t>1. </a:t>
            </a:r>
            <a:r>
              <a:rPr lang="en-US" u="sng" dirty="0" smtClean="0"/>
              <a:t>Hydrocarbon base:</a:t>
            </a:r>
            <a:r>
              <a:rPr lang="en-US" dirty="0" smtClean="0"/>
              <a:t/>
            </a:r>
            <a:br>
              <a:rPr lang="en-US" dirty="0" smtClean="0"/>
            </a:br>
            <a:r>
              <a:rPr lang="en-US" sz="2200" dirty="0" smtClean="0"/>
              <a:t>Soft paraffin and liquid paraffin are commonly used bases for the preparation of paste</a:t>
            </a:r>
            <a:r>
              <a:rPr lang="en-US" dirty="0" smtClean="0"/>
              <a:t>.</a:t>
            </a:r>
            <a:br>
              <a:rPr lang="en-US" dirty="0" smtClean="0"/>
            </a:br>
            <a:endParaRPr lang="en-US" dirty="0"/>
          </a:p>
        </p:txBody>
      </p:sp>
      <p:graphicFrame>
        <p:nvGraphicFramePr>
          <p:cNvPr id="4" name="Content Placeholder 3"/>
          <p:cNvGraphicFramePr>
            <a:graphicFrameLocks noGrp="1"/>
          </p:cNvGraphicFramePr>
          <p:nvPr>
            <p:ph idx="1"/>
          </p:nvPr>
        </p:nvGraphicFramePr>
        <p:xfrm>
          <a:off x="381000" y="2438400"/>
          <a:ext cx="8229600" cy="4094377"/>
        </p:xfrm>
        <a:graphic>
          <a:graphicData uri="http://schemas.openxmlformats.org/drawingml/2006/table">
            <a:tbl>
              <a:tblPr firstRow="1" bandRow="1">
                <a:tableStyleId>{5C22544A-7EE6-4342-B048-85BDC9FD1C3A}</a:tableStyleId>
              </a:tblPr>
              <a:tblGrid>
                <a:gridCol w="2057400"/>
                <a:gridCol w="2057400"/>
                <a:gridCol w="2057400"/>
                <a:gridCol w="2057400"/>
              </a:tblGrid>
              <a:tr h="729385">
                <a:tc>
                  <a:txBody>
                    <a:bodyPr/>
                    <a:lstStyle/>
                    <a:p>
                      <a:pPr marL="0" marR="0">
                        <a:lnSpc>
                          <a:spcPct val="115000"/>
                        </a:lnSpc>
                        <a:spcBef>
                          <a:spcPts val="0"/>
                        </a:spcBef>
                        <a:spcAft>
                          <a:spcPts val="0"/>
                        </a:spcAft>
                      </a:pPr>
                      <a:r>
                        <a:rPr lang="en-US" sz="2000" dirty="0">
                          <a:latin typeface="Times New Roman"/>
                          <a:ea typeface="Times New Roman"/>
                          <a:cs typeface="Times New Roman"/>
                        </a:rPr>
                        <a:t>Name of the preparation</a:t>
                      </a:r>
                      <a:endParaRPr lang="en-US" sz="20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Times New Roman"/>
                          <a:cs typeface="Times New Roman"/>
                        </a:rPr>
                        <a:t>Active ingredients</a:t>
                      </a:r>
                      <a:endParaRPr lang="en-US" sz="20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a:latin typeface="Times New Roman"/>
                          <a:ea typeface="Times New Roman"/>
                          <a:cs typeface="Times New Roman"/>
                        </a:rPr>
                        <a:t>Base</a:t>
                      </a:r>
                      <a:endParaRPr lang="en-US" sz="20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Times New Roman"/>
                          <a:cs typeface="Times New Roman"/>
                        </a:rPr>
                        <a:t>Use</a:t>
                      </a:r>
                      <a:endParaRPr lang="en-US" sz="2000" dirty="0">
                        <a:latin typeface="Calibri"/>
                        <a:ea typeface="Times New Roman"/>
                        <a:cs typeface="Times New Roman"/>
                      </a:endParaRPr>
                    </a:p>
                  </a:txBody>
                  <a:tcPr marL="68580" marR="68580" marT="0" marB="0"/>
                </a:tc>
              </a:tr>
              <a:tr h="3309215">
                <a:tc>
                  <a:txBody>
                    <a:bodyPr/>
                    <a:lstStyle/>
                    <a:p>
                      <a:pPr marL="0" marR="0">
                        <a:lnSpc>
                          <a:spcPct val="115000"/>
                        </a:lnSpc>
                        <a:spcBef>
                          <a:spcPts val="0"/>
                        </a:spcBef>
                        <a:spcAft>
                          <a:spcPts val="0"/>
                        </a:spcAft>
                      </a:pPr>
                      <a:r>
                        <a:rPr lang="en-US" sz="1600" dirty="0">
                          <a:latin typeface="Times New Roman"/>
                          <a:ea typeface="Times New Roman"/>
                          <a:cs typeface="Times New Roman"/>
                        </a:rPr>
                        <a:t>1.      Compound Zinc Paste B.P.</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2.      Compound Zinc &amp; Salicylic acid Paste B.P.</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a:t>
                      </a:r>
                      <a:r>
                        <a:rPr lang="en-US" sz="1600" dirty="0" err="1">
                          <a:latin typeface="Times New Roman"/>
                          <a:ea typeface="Times New Roman"/>
                          <a:cs typeface="Times New Roman"/>
                        </a:rPr>
                        <a:t>Lassar’s</a:t>
                      </a:r>
                      <a:r>
                        <a:rPr lang="en-US" sz="1600" dirty="0">
                          <a:latin typeface="Times New Roman"/>
                          <a:ea typeface="Times New Roman"/>
                          <a:cs typeface="Times New Roman"/>
                        </a:rPr>
                        <a:t> Paste)</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3.      Coal tar paste</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4.      </a:t>
                      </a:r>
                      <a:r>
                        <a:rPr lang="en-US" sz="1600" dirty="0" err="1">
                          <a:latin typeface="Times New Roman"/>
                          <a:ea typeface="Times New Roman"/>
                          <a:cs typeface="Times New Roman"/>
                        </a:rPr>
                        <a:t>Dithranol</a:t>
                      </a:r>
                      <a:r>
                        <a:rPr lang="en-US" sz="1600" dirty="0">
                          <a:latin typeface="Times New Roman"/>
                          <a:ea typeface="Times New Roman"/>
                          <a:cs typeface="Times New Roman"/>
                        </a:rPr>
                        <a:t> paste compound</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5.      </a:t>
                      </a:r>
                      <a:r>
                        <a:rPr lang="en-US" sz="1600" dirty="0" err="1">
                          <a:latin typeface="Times New Roman"/>
                          <a:ea typeface="Times New Roman"/>
                          <a:cs typeface="Times New Roman"/>
                        </a:rPr>
                        <a:t>Aluminium</a:t>
                      </a:r>
                      <a:r>
                        <a:rPr lang="en-US" sz="1600" dirty="0">
                          <a:latin typeface="Times New Roman"/>
                          <a:ea typeface="Times New Roman"/>
                          <a:cs typeface="Times New Roman"/>
                        </a:rPr>
                        <a:t> paste B.P.C.</a:t>
                      </a:r>
                      <a:endParaRPr lang="en-US" sz="1600" dirty="0">
                        <a:latin typeface="Calibri"/>
                        <a:ea typeface="Times New Roman"/>
                        <a:cs typeface="Times New Roman"/>
                      </a:endParaRPr>
                    </a:p>
                    <a:p>
                      <a:pPr marL="0" marR="0">
                        <a:lnSpc>
                          <a:spcPct val="115000"/>
                        </a:lnSpc>
                        <a:spcBef>
                          <a:spcPts val="0"/>
                        </a:spcBef>
                        <a:spcAft>
                          <a:spcPts val="0"/>
                        </a:spcAft>
                      </a:pPr>
                      <a:r>
                        <a:rPr lang="en-US" sz="1600" dirty="0">
                          <a:latin typeface="Times New Roman"/>
                          <a:ea typeface="Times New Roman"/>
                          <a:cs typeface="Times New Roman"/>
                        </a:rPr>
                        <a:t>      (Baltimore Paste)</a:t>
                      </a:r>
                      <a:endParaRPr lang="en-US" sz="16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Times New Roman"/>
                        </a:rPr>
                        <a:t>Zinc oxide</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Zinc </a:t>
                      </a:r>
                      <a:r>
                        <a:rPr lang="en-US" sz="1600" dirty="0">
                          <a:latin typeface="Times New Roman"/>
                          <a:ea typeface="Times New Roman"/>
                          <a:cs typeface="Times New Roman"/>
                        </a:rPr>
                        <a:t>oxide &amp; Salicylic acid</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Coal </a:t>
                      </a:r>
                      <a:r>
                        <a:rPr lang="en-US" sz="1600" dirty="0">
                          <a:latin typeface="Times New Roman"/>
                          <a:ea typeface="Times New Roman"/>
                          <a:cs typeface="Times New Roman"/>
                        </a:rPr>
                        <a:t>tar</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err="1" smtClean="0">
                          <a:latin typeface="Times New Roman"/>
                          <a:ea typeface="Times New Roman"/>
                          <a:cs typeface="Times New Roman"/>
                        </a:rPr>
                        <a:t>Dithranol</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err="1" smtClean="0">
                          <a:latin typeface="Times New Roman"/>
                          <a:ea typeface="Times New Roman"/>
                          <a:cs typeface="Times New Roman"/>
                        </a:rPr>
                        <a:t>Aluminium</a:t>
                      </a:r>
                      <a:r>
                        <a:rPr lang="en-US" sz="1600" dirty="0" smtClean="0">
                          <a:latin typeface="Times New Roman"/>
                          <a:ea typeface="Times New Roman"/>
                          <a:cs typeface="Times New Roman"/>
                        </a:rPr>
                        <a:t> </a:t>
                      </a:r>
                      <a:r>
                        <a:rPr lang="en-US" sz="1600" dirty="0">
                          <a:latin typeface="Times New Roman"/>
                          <a:ea typeface="Times New Roman"/>
                          <a:cs typeface="Times New Roman"/>
                        </a:rPr>
                        <a:t>oxide</a:t>
                      </a:r>
                      <a:endParaRPr lang="en-US" sz="16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Times New Roman"/>
                        </a:rPr>
                        <a:t>Soft paraffin</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Soft </a:t>
                      </a:r>
                      <a:r>
                        <a:rPr lang="en-US" sz="1600" dirty="0">
                          <a:latin typeface="Times New Roman"/>
                          <a:ea typeface="Times New Roman"/>
                          <a:cs typeface="Times New Roman"/>
                        </a:rPr>
                        <a:t>paraffin</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Soft </a:t>
                      </a:r>
                      <a:r>
                        <a:rPr lang="en-US" sz="1600" dirty="0">
                          <a:latin typeface="Times New Roman"/>
                          <a:ea typeface="Times New Roman"/>
                          <a:cs typeface="Times New Roman"/>
                        </a:rPr>
                        <a:t>paraffin</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Soft </a:t>
                      </a:r>
                      <a:r>
                        <a:rPr lang="en-US" sz="1600" dirty="0">
                          <a:latin typeface="Times New Roman"/>
                          <a:ea typeface="Times New Roman"/>
                          <a:cs typeface="Times New Roman"/>
                        </a:rPr>
                        <a:t>paraffin</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Liquid </a:t>
                      </a:r>
                      <a:r>
                        <a:rPr lang="en-US" sz="1600" dirty="0">
                          <a:latin typeface="Times New Roman"/>
                          <a:ea typeface="Times New Roman"/>
                          <a:cs typeface="Times New Roman"/>
                        </a:rPr>
                        <a:t>paraffin</a:t>
                      </a:r>
                      <a:endParaRPr lang="en-US" sz="16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Times New Roman"/>
                        </a:rPr>
                        <a:t>Eczema, psoriasis.</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Eczema</a:t>
                      </a:r>
                      <a:r>
                        <a:rPr lang="en-US" sz="1600" dirty="0">
                          <a:latin typeface="Times New Roman"/>
                          <a:ea typeface="Times New Roman"/>
                          <a:cs typeface="Times New Roman"/>
                        </a:rPr>
                        <a:t>, psoriasis.</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Eczema</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smtClean="0">
                          <a:latin typeface="Times New Roman"/>
                          <a:ea typeface="Times New Roman"/>
                          <a:cs typeface="Times New Roman"/>
                        </a:rPr>
                        <a:t>Ring </a:t>
                      </a:r>
                      <a:r>
                        <a:rPr lang="en-US" sz="1600" dirty="0">
                          <a:latin typeface="Times New Roman"/>
                          <a:ea typeface="Times New Roman"/>
                          <a:cs typeface="Times New Roman"/>
                        </a:rPr>
                        <a:t>worm or psoriasis</a:t>
                      </a:r>
                      <a:endParaRPr lang="en-US" sz="1600" dirty="0">
                        <a:latin typeface="Calibri"/>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endParaRPr lang="en-US" sz="1600" dirty="0" smtClean="0">
                        <a:latin typeface="Times New Roman"/>
                        <a:ea typeface="Times New Roman"/>
                        <a:cs typeface="Times New Roman"/>
                      </a:endParaRPr>
                    </a:p>
                    <a:p>
                      <a:pPr marL="0" marR="0">
                        <a:lnSpc>
                          <a:spcPct val="115000"/>
                        </a:lnSpc>
                        <a:spcBef>
                          <a:spcPts val="0"/>
                        </a:spcBef>
                        <a:spcAft>
                          <a:spcPts val="0"/>
                        </a:spcAft>
                      </a:pPr>
                      <a:r>
                        <a:rPr lang="en-US" sz="1600" dirty="0" err="1" smtClean="0">
                          <a:latin typeface="Times New Roman"/>
                          <a:ea typeface="Times New Roman"/>
                          <a:cs typeface="Times New Roman"/>
                        </a:rPr>
                        <a:t>Protectant</a:t>
                      </a:r>
                      <a:endParaRPr lang="en-US" sz="16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dirty="0" smtClean="0"/>
              <a:t>2. </a:t>
            </a:r>
            <a:r>
              <a:rPr lang="en-US" u="sng" dirty="0" smtClean="0"/>
              <a:t>Water miscible base: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935163"/>
          <a:ext cx="8229600" cy="4663440"/>
        </p:xfrm>
        <a:graphic>
          <a:graphicData uri="http://schemas.openxmlformats.org/drawingml/2006/table">
            <a:tbl>
              <a:tblPr firstRow="1" bandRow="1">
                <a:tableStyleId>{5C22544A-7EE6-4342-B048-85BDC9FD1C3A}</a:tableStyleId>
              </a:tblPr>
              <a:tblGrid>
                <a:gridCol w="533400"/>
                <a:gridCol w="3581400"/>
                <a:gridCol w="2057400"/>
                <a:gridCol w="2057400"/>
              </a:tblGrid>
              <a:tr h="370840">
                <a:tc>
                  <a:txBody>
                    <a:bodyPr/>
                    <a:lstStyle/>
                    <a:p>
                      <a:endParaRPr lang="en-US" sz="2400" dirty="0"/>
                    </a:p>
                  </a:txBody>
                  <a:tcPr/>
                </a:tc>
                <a:tc>
                  <a:txBody>
                    <a:bodyPr/>
                    <a:lstStyle/>
                    <a:p>
                      <a:pPr marL="0" marR="0">
                        <a:lnSpc>
                          <a:spcPct val="115000"/>
                        </a:lnSpc>
                        <a:spcBef>
                          <a:spcPts val="0"/>
                        </a:spcBef>
                        <a:spcAft>
                          <a:spcPts val="0"/>
                        </a:spcAft>
                      </a:pPr>
                      <a:r>
                        <a:rPr lang="en-US" sz="2400">
                          <a:latin typeface="Times New Roman"/>
                          <a:ea typeface="Times New Roman"/>
                          <a:cs typeface="Times New Roman"/>
                        </a:rPr>
                        <a:t>Name of the preparation</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a:latin typeface="Times New Roman"/>
                          <a:ea typeface="Times New Roman"/>
                          <a:cs typeface="Times New Roman"/>
                        </a:rPr>
                        <a:t>Base</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dirty="0">
                          <a:latin typeface="Times New Roman"/>
                          <a:ea typeface="Times New Roman"/>
                          <a:cs typeface="Times New Roman"/>
                        </a:rPr>
                        <a:t>Use</a:t>
                      </a:r>
                      <a:endParaRPr lang="en-US" sz="2400" dirty="0">
                        <a:latin typeface="Calibri"/>
                        <a:ea typeface="Times New Roman"/>
                        <a:cs typeface="Times New Roman"/>
                      </a:endParaRPr>
                    </a:p>
                  </a:txBody>
                  <a:tcPr marL="68580" marR="68580" marT="0" marB="0"/>
                </a:tc>
              </a:tr>
              <a:tr h="370840">
                <a:tc>
                  <a:txBody>
                    <a:bodyPr/>
                    <a:lstStyle/>
                    <a:p>
                      <a:endParaRPr lang="en-US"/>
                    </a:p>
                  </a:txBody>
                  <a:tcPr/>
                </a:tc>
                <a:tc>
                  <a:txBody>
                    <a:bodyPr/>
                    <a:lstStyle/>
                    <a:p>
                      <a:pPr marL="0" marR="0">
                        <a:lnSpc>
                          <a:spcPct val="115000"/>
                        </a:lnSpc>
                        <a:spcBef>
                          <a:spcPts val="0"/>
                        </a:spcBef>
                        <a:spcAft>
                          <a:spcPts val="0"/>
                        </a:spcAft>
                      </a:pPr>
                      <a:r>
                        <a:rPr lang="en-US" sz="2000" dirty="0">
                          <a:latin typeface="Times New Roman"/>
                          <a:ea typeface="Times New Roman"/>
                          <a:cs typeface="Times New Roman"/>
                        </a:rPr>
                        <a:t>1.      Resorcinol &amp; sulfur Paste B.P.C.</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2.      Zinc &amp; Coal tar Paste</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3.      Magnesium sulfate paste B.P.C.</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(Morison’s paste)</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4.      Titanium dioxide paste B.P.C.</a:t>
                      </a:r>
                      <a:endParaRPr lang="en-US" sz="20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a:latin typeface="Times New Roman"/>
                          <a:ea typeface="Times New Roman"/>
                          <a:cs typeface="Times New Roman"/>
                        </a:rPr>
                        <a:t>Emulsifying ointment</a:t>
                      </a:r>
                      <a:endParaRPr lang="en-US" sz="2000">
                        <a:latin typeface="Calibri"/>
                        <a:ea typeface="Times New Roman"/>
                        <a:cs typeface="Times New Roman"/>
                      </a:endParaRPr>
                    </a:p>
                    <a:p>
                      <a:pPr marL="0" marR="0">
                        <a:lnSpc>
                          <a:spcPct val="115000"/>
                        </a:lnSpc>
                        <a:spcBef>
                          <a:spcPts val="0"/>
                        </a:spcBef>
                        <a:spcAft>
                          <a:spcPts val="0"/>
                        </a:spcAft>
                      </a:pPr>
                      <a:r>
                        <a:rPr lang="en-US" sz="2000">
                          <a:latin typeface="Times New Roman"/>
                          <a:ea typeface="Times New Roman"/>
                          <a:cs typeface="Times New Roman"/>
                        </a:rPr>
                        <a:t>Emulsifying wax</a:t>
                      </a:r>
                      <a:endParaRPr lang="en-US" sz="2000">
                        <a:latin typeface="Calibri"/>
                        <a:ea typeface="Times New Roman"/>
                        <a:cs typeface="Times New Roman"/>
                      </a:endParaRPr>
                    </a:p>
                    <a:p>
                      <a:pPr marL="0" marR="0">
                        <a:lnSpc>
                          <a:spcPct val="115000"/>
                        </a:lnSpc>
                        <a:spcBef>
                          <a:spcPts val="0"/>
                        </a:spcBef>
                        <a:spcAft>
                          <a:spcPts val="0"/>
                        </a:spcAft>
                      </a:pPr>
                      <a:r>
                        <a:rPr lang="en-US" sz="2000">
                          <a:latin typeface="Times New Roman"/>
                          <a:ea typeface="Times New Roman"/>
                          <a:cs typeface="Times New Roman"/>
                        </a:rPr>
                        <a:t>Magnesium sulfate -45%</a:t>
                      </a:r>
                      <a:endParaRPr lang="en-US" sz="2000">
                        <a:latin typeface="Calibri"/>
                        <a:ea typeface="Times New Roman"/>
                        <a:cs typeface="Times New Roman"/>
                      </a:endParaRPr>
                    </a:p>
                    <a:p>
                      <a:pPr marL="0" marR="0">
                        <a:lnSpc>
                          <a:spcPct val="115000"/>
                        </a:lnSpc>
                        <a:spcBef>
                          <a:spcPts val="0"/>
                        </a:spcBef>
                        <a:spcAft>
                          <a:spcPts val="0"/>
                        </a:spcAft>
                      </a:pPr>
                      <a:r>
                        <a:rPr lang="en-US" sz="2000">
                          <a:latin typeface="Times New Roman"/>
                          <a:ea typeface="Times New Roman"/>
                          <a:cs typeface="Times New Roman"/>
                        </a:rPr>
                        <a:t>Phenol in glycerol</a:t>
                      </a:r>
                      <a:endParaRPr lang="en-US" sz="2000">
                        <a:latin typeface="Calibri"/>
                        <a:ea typeface="Times New Roman"/>
                        <a:cs typeface="Times New Roman"/>
                      </a:endParaRPr>
                    </a:p>
                    <a:p>
                      <a:pPr marL="0" marR="0">
                        <a:lnSpc>
                          <a:spcPct val="115000"/>
                        </a:lnSpc>
                        <a:spcBef>
                          <a:spcPts val="0"/>
                        </a:spcBef>
                        <a:spcAft>
                          <a:spcPts val="0"/>
                        </a:spcAft>
                      </a:pPr>
                      <a:r>
                        <a:rPr lang="en-US" sz="2000">
                          <a:latin typeface="Times New Roman"/>
                          <a:ea typeface="Times New Roman"/>
                          <a:cs typeface="Times New Roman"/>
                        </a:rPr>
                        <a:t>Suspension of TiO</a:t>
                      </a:r>
                      <a:r>
                        <a:rPr lang="en-US" sz="2000" baseline="-25000">
                          <a:latin typeface="Times New Roman"/>
                          <a:ea typeface="Times New Roman"/>
                          <a:cs typeface="Times New Roman"/>
                        </a:rPr>
                        <a:t>2</a:t>
                      </a:r>
                      <a:r>
                        <a:rPr lang="en-US" sz="2000">
                          <a:latin typeface="Times New Roman"/>
                          <a:ea typeface="Times New Roman"/>
                          <a:cs typeface="Times New Roman"/>
                        </a:rPr>
                        <a:t>, ZnO, light kaolin and red Fe</a:t>
                      </a:r>
                      <a:r>
                        <a:rPr lang="en-US" sz="2000" baseline="-25000">
                          <a:latin typeface="Times New Roman"/>
                          <a:ea typeface="Times New Roman"/>
                          <a:cs typeface="Times New Roman"/>
                        </a:rPr>
                        <a:t>2</a:t>
                      </a:r>
                      <a:r>
                        <a:rPr lang="en-US" sz="2000">
                          <a:latin typeface="Times New Roman"/>
                          <a:ea typeface="Times New Roman"/>
                          <a:cs typeface="Times New Roman"/>
                        </a:rPr>
                        <a:t>O</a:t>
                      </a:r>
                      <a:r>
                        <a:rPr lang="en-US" sz="2000" baseline="-25000">
                          <a:latin typeface="Times New Roman"/>
                          <a:ea typeface="Times New Roman"/>
                          <a:cs typeface="Times New Roman"/>
                        </a:rPr>
                        <a:t>3</a:t>
                      </a:r>
                      <a:r>
                        <a:rPr lang="en-US" sz="2000">
                          <a:latin typeface="Times New Roman"/>
                          <a:ea typeface="Times New Roman"/>
                          <a:cs typeface="Times New Roman"/>
                        </a:rPr>
                        <a:t> in glycerol + water.</a:t>
                      </a:r>
                      <a:endParaRPr lang="en-US" sz="20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dirty="0">
                          <a:latin typeface="Times New Roman"/>
                          <a:ea typeface="Times New Roman"/>
                          <a:cs typeface="Times New Roman"/>
                        </a:rPr>
                        <a:t>Dandruff, and are easily removable from the hair.</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Eczema</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Used to treat boils, because of their powerful osmotic effect of the salt and the glycerol.</a:t>
                      </a:r>
                      <a:endParaRPr lang="en-US" sz="2000" dirty="0">
                        <a:latin typeface="Calibri"/>
                        <a:ea typeface="Times New Roman"/>
                        <a:cs typeface="Times New Roman"/>
                      </a:endParaRPr>
                    </a:p>
                    <a:p>
                      <a:pPr marL="0" marR="0">
                        <a:lnSpc>
                          <a:spcPct val="115000"/>
                        </a:lnSpc>
                        <a:spcBef>
                          <a:spcPts val="0"/>
                        </a:spcBef>
                        <a:spcAft>
                          <a:spcPts val="0"/>
                        </a:spcAft>
                      </a:pPr>
                      <a:r>
                        <a:rPr lang="en-US" sz="2000" dirty="0">
                          <a:latin typeface="Times New Roman"/>
                          <a:ea typeface="Times New Roman"/>
                          <a:cs typeface="Times New Roman"/>
                        </a:rPr>
                        <a:t>Absorbs exudates from weeping skin conditions.</a:t>
                      </a:r>
                      <a:endParaRPr lang="en-US" sz="20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00912"/>
          </a:xfrm>
        </p:spPr>
        <p:txBody>
          <a:bodyPr>
            <a:normAutofit fontScale="90000"/>
          </a:bodyPr>
          <a:lstStyle/>
          <a:p>
            <a:r>
              <a:rPr lang="en-US" dirty="0" smtClean="0"/>
              <a:t>3. </a:t>
            </a:r>
            <a:r>
              <a:rPr lang="en-US" u="sng" dirty="0" smtClean="0"/>
              <a:t>Water soluble bases:</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381000" y="1676400"/>
          <a:ext cx="8229600" cy="4206240"/>
        </p:xfrm>
        <a:graphic>
          <a:graphicData uri="http://schemas.openxmlformats.org/drawingml/2006/table">
            <a:tbl>
              <a:tblPr firstRow="1" bandRow="1">
                <a:tableStyleId>{5C22544A-7EE6-4342-B048-85BDC9FD1C3A}</a:tableStyleId>
              </a:tblPr>
              <a:tblGrid>
                <a:gridCol w="609600"/>
                <a:gridCol w="3505200"/>
                <a:gridCol w="2057400"/>
                <a:gridCol w="2057400"/>
              </a:tblGrid>
              <a:tr h="0">
                <a:tc>
                  <a:txBody>
                    <a:bodyPr/>
                    <a:lstStyle/>
                    <a:p>
                      <a:endParaRPr lang="en-US" dirty="0"/>
                    </a:p>
                  </a:txBody>
                  <a:tcPr/>
                </a:tc>
                <a:tc>
                  <a:txBody>
                    <a:bodyPr/>
                    <a:lstStyle/>
                    <a:p>
                      <a:pPr marL="0" marR="0">
                        <a:lnSpc>
                          <a:spcPct val="115000"/>
                        </a:lnSpc>
                        <a:spcBef>
                          <a:spcPts val="0"/>
                        </a:spcBef>
                        <a:spcAft>
                          <a:spcPts val="0"/>
                        </a:spcAft>
                      </a:pPr>
                      <a:r>
                        <a:rPr lang="en-US" sz="2400">
                          <a:latin typeface="Times New Roman"/>
                          <a:ea typeface="Times New Roman"/>
                          <a:cs typeface="Times New Roman"/>
                        </a:rPr>
                        <a:t>Name of the preparation</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a:latin typeface="Times New Roman"/>
                          <a:ea typeface="Times New Roman"/>
                          <a:cs typeface="Times New Roman"/>
                        </a:rPr>
                        <a:t>Base</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a:latin typeface="Times New Roman"/>
                          <a:ea typeface="Times New Roman"/>
                          <a:cs typeface="Times New Roman"/>
                        </a:rPr>
                        <a:t>Use</a:t>
                      </a:r>
                      <a:endParaRPr lang="en-US" sz="2400">
                        <a:latin typeface="Calibri"/>
                        <a:ea typeface="Times New Roman"/>
                        <a:cs typeface="Times New Roman"/>
                      </a:endParaRPr>
                    </a:p>
                  </a:txBody>
                  <a:tcPr marL="68580" marR="68580" marT="0" marB="0"/>
                </a:tc>
              </a:tr>
              <a:tr h="0">
                <a:tc>
                  <a:txBody>
                    <a:bodyPr/>
                    <a:lstStyle/>
                    <a:p>
                      <a:endParaRPr lang="en-US"/>
                    </a:p>
                  </a:txBody>
                  <a:tcPr/>
                </a:tc>
                <a:tc>
                  <a:txBody>
                    <a:bodyPr/>
                    <a:lstStyle/>
                    <a:p>
                      <a:pPr marL="0" marR="0">
                        <a:lnSpc>
                          <a:spcPct val="115000"/>
                        </a:lnSpc>
                        <a:spcBef>
                          <a:spcPts val="0"/>
                        </a:spcBef>
                        <a:spcAft>
                          <a:spcPts val="0"/>
                        </a:spcAft>
                      </a:pPr>
                      <a:r>
                        <a:rPr lang="en-US" sz="2400">
                          <a:latin typeface="Times New Roman"/>
                          <a:ea typeface="Times New Roman"/>
                          <a:cs typeface="Times New Roman"/>
                        </a:rPr>
                        <a:t>1.      Water soluble dental pastes</a:t>
                      </a:r>
                      <a:endParaRPr lang="en-US" sz="2400">
                        <a:latin typeface="Calibri"/>
                        <a:ea typeface="Times New Roman"/>
                        <a:cs typeface="Times New Roman"/>
                      </a:endParaRPr>
                    </a:p>
                    <a:p>
                      <a:pPr marL="0" marR="0">
                        <a:lnSpc>
                          <a:spcPct val="115000"/>
                        </a:lnSpc>
                        <a:spcBef>
                          <a:spcPts val="0"/>
                        </a:spcBef>
                        <a:spcAft>
                          <a:spcPts val="0"/>
                        </a:spcAft>
                      </a:pPr>
                      <a:r>
                        <a:rPr lang="en-US" sz="2400">
                          <a:latin typeface="Times New Roman"/>
                          <a:ea typeface="Times New Roman"/>
                          <a:cs typeface="Times New Roman"/>
                        </a:rPr>
                        <a:t>2.      Triamcinolone Dental paste B.P.C.</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a:latin typeface="Times New Roman"/>
                          <a:ea typeface="Times New Roman"/>
                          <a:cs typeface="Times New Roman"/>
                        </a:rPr>
                        <a:t>Neomycin sulfate</a:t>
                      </a:r>
                      <a:endParaRPr lang="en-US" sz="2400">
                        <a:latin typeface="Calibri"/>
                        <a:ea typeface="Times New Roman"/>
                        <a:cs typeface="Times New Roman"/>
                      </a:endParaRPr>
                    </a:p>
                    <a:p>
                      <a:pPr marL="0" marR="0">
                        <a:lnSpc>
                          <a:spcPct val="115000"/>
                        </a:lnSpc>
                        <a:spcBef>
                          <a:spcPts val="0"/>
                        </a:spcBef>
                        <a:spcAft>
                          <a:spcPts val="0"/>
                        </a:spcAft>
                      </a:pPr>
                      <a:r>
                        <a:rPr lang="en-US" sz="2400">
                          <a:latin typeface="Times New Roman"/>
                          <a:ea typeface="Times New Roman"/>
                          <a:cs typeface="Times New Roman"/>
                        </a:rPr>
                        <a:t>Triamcinolone acetonide</a:t>
                      </a:r>
                      <a:endParaRPr lang="en-US" sz="2400">
                        <a:latin typeface="Calibri"/>
                        <a:ea typeface="Times New Roman"/>
                        <a:cs typeface="Times New Roman"/>
                      </a:endParaRPr>
                    </a:p>
                    <a:p>
                      <a:pPr marL="0" marR="0">
                        <a:lnSpc>
                          <a:spcPct val="115000"/>
                        </a:lnSpc>
                        <a:spcBef>
                          <a:spcPts val="0"/>
                        </a:spcBef>
                        <a:spcAft>
                          <a:spcPts val="0"/>
                        </a:spcAft>
                      </a:pPr>
                      <a:r>
                        <a:rPr lang="en-US" sz="2400">
                          <a:latin typeface="Times New Roman"/>
                          <a:ea typeface="Times New Roman"/>
                          <a:cs typeface="Times New Roman"/>
                        </a:rPr>
                        <a:t>in an adhesive paste</a:t>
                      </a:r>
                      <a:endParaRPr lang="en-US" sz="2400">
                        <a:latin typeface="Calibri"/>
                        <a:ea typeface="Times New Roman"/>
                        <a:cs typeface="Times New Roman"/>
                      </a:endParaRPr>
                    </a:p>
                    <a:p>
                      <a:pPr marL="0" marR="0">
                        <a:lnSpc>
                          <a:spcPct val="115000"/>
                        </a:lnSpc>
                        <a:spcBef>
                          <a:spcPts val="0"/>
                        </a:spcBef>
                        <a:spcAft>
                          <a:spcPts val="0"/>
                        </a:spcAft>
                      </a:pPr>
                      <a:r>
                        <a:rPr lang="en-US" sz="2400">
                          <a:latin typeface="Times New Roman"/>
                          <a:ea typeface="Times New Roman"/>
                          <a:cs typeface="Times New Roman"/>
                        </a:rPr>
                        <a:t>(NaCMC, pectin, + gelatin)</a:t>
                      </a:r>
                      <a:endParaRPr lang="en-US" sz="24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dirty="0">
                          <a:latin typeface="Times New Roman"/>
                          <a:ea typeface="Times New Roman"/>
                          <a:cs typeface="Times New Roman"/>
                        </a:rPr>
                        <a:t>Sterilizing infected root canal</a:t>
                      </a:r>
                      <a:endParaRPr lang="en-US" sz="2400" dirty="0">
                        <a:latin typeface="Calibri"/>
                        <a:ea typeface="Times New Roman"/>
                        <a:cs typeface="Times New Roman"/>
                      </a:endParaRPr>
                    </a:p>
                    <a:p>
                      <a:pPr marL="0" marR="0">
                        <a:lnSpc>
                          <a:spcPct val="115000"/>
                        </a:lnSpc>
                        <a:spcBef>
                          <a:spcPts val="0"/>
                        </a:spcBef>
                        <a:spcAft>
                          <a:spcPts val="0"/>
                        </a:spcAft>
                      </a:pPr>
                      <a:r>
                        <a:rPr lang="en-US" sz="2400" dirty="0">
                          <a:latin typeface="Times New Roman"/>
                          <a:ea typeface="Times New Roman"/>
                          <a:cs typeface="Times New Roman"/>
                        </a:rPr>
                        <a:t>Anti-inflammatory</a:t>
                      </a:r>
                      <a:endParaRPr lang="en-US" sz="24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PREPARATION:</a:t>
            </a:r>
            <a:br>
              <a:rPr lang="en-US" dirty="0" smtClean="0"/>
            </a:b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Like ointment, pastes are prepared by </a:t>
            </a:r>
            <a:r>
              <a:rPr lang="en-US" dirty="0" err="1" smtClean="0"/>
              <a:t>trituration</a:t>
            </a:r>
            <a:r>
              <a:rPr lang="en-US" dirty="0" smtClean="0"/>
              <a:t> and fusion methods. </a:t>
            </a:r>
            <a:r>
              <a:rPr lang="en-US" dirty="0" err="1" smtClean="0"/>
              <a:t>Trituration</a:t>
            </a:r>
            <a:r>
              <a:rPr lang="en-US" dirty="0" smtClean="0"/>
              <a:t> method is used when the base is liquid or semisolid.</a:t>
            </a:r>
          </a:p>
          <a:p>
            <a:r>
              <a:rPr lang="en-US" dirty="0" smtClean="0"/>
              <a:t>Fusion method is used when the base is semisolid and/or solid in nature.</a:t>
            </a:r>
          </a:p>
          <a:p>
            <a:r>
              <a:rPr lang="en-US" u="sng" dirty="0" smtClean="0"/>
              <a:t>Preparation 1.</a:t>
            </a:r>
            <a:endParaRPr lang="en-US" dirty="0" smtClean="0"/>
          </a:p>
          <a:p>
            <a:r>
              <a:rPr lang="en-US" i="1" dirty="0" smtClean="0"/>
              <a:t>Name:</a:t>
            </a:r>
            <a:r>
              <a:rPr lang="en-US" dirty="0" smtClean="0"/>
              <a:t>              Compound Zinc Paste</a:t>
            </a:r>
          </a:p>
          <a:p>
            <a:r>
              <a:rPr lang="en-US" i="1" dirty="0" smtClean="0"/>
              <a:t>Formula</a:t>
            </a:r>
            <a:r>
              <a:rPr lang="en-US" dirty="0" smtClean="0"/>
              <a:t>           </a:t>
            </a:r>
          </a:p>
          <a:p>
            <a:r>
              <a:rPr lang="en-US" dirty="0" smtClean="0"/>
              <a:t>Zinc oxide, finely sifted			25 g</a:t>
            </a:r>
          </a:p>
          <a:p>
            <a:r>
              <a:rPr lang="en-US" dirty="0" smtClean="0"/>
              <a:t>Starch, finely sifted			25 g</a:t>
            </a:r>
          </a:p>
          <a:p>
            <a:r>
              <a:rPr lang="en-US" dirty="0" smtClean="0"/>
              <a:t>White soft paraffin			50 g</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Type of preparation:</a:t>
            </a:r>
            <a:r>
              <a:rPr lang="en-US" dirty="0" smtClean="0"/>
              <a:t> Paste with semi-solid base prepared by fusion and </a:t>
            </a:r>
            <a:r>
              <a:rPr lang="en-US" dirty="0" err="1" smtClean="0"/>
              <a:t>trituration</a:t>
            </a:r>
            <a:r>
              <a:rPr lang="en-US" dirty="0" smtClean="0"/>
              <a:t>.</a:t>
            </a:r>
          </a:p>
          <a:p>
            <a:r>
              <a:rPr lang="en-US" i="1" dirty="0" smtClean="0"/>
              <a:t>Procedure</a:t>
            </a:r>
            <a:r>
              <a:rPr lang="en-US" dirty="0" smtClean="0"/>
              <a:t>;</a:t>
            </a:r>
          </a:p>
          <a:p>
            <a:r>
              <a:rPr lang="en-US" dirty="0" smtClean="0"/>
              <a:t>(a)    Zinc oxide and starch powder are passed through No. 180 sieve.</a:t>
            </a:r>
          </a:p>
          <a:p>
            <a:r>
              <a:rPr lang="en-US" dirty="0" smtClean="0"/>
              <a:t>(b)   Soft paraffin is melted on a water bath.</a:t>
            </a:r>
          </a:p>
          <a:p>
            <a:r>
              <a:rPr lang="en-US" dirty="0" smtClean="0"/>
              <a:t>(c)    The required amount of powder is taken in a warm mortar, triturated with little melted base until smooth. Gradually rest of the base is added and mixed until cold.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Characteristics of an ideal ointment</a:t>
            </a:r>
            <a:endParaRPr lang="en-US" dirty="0"/>
          </a:p>
        </p:txBody>
      </p:sp>
      <p:sp>
        <p:nvSpPr>
          <p:cNvPr id="3" name="Content Placeholder 2"/>
          <p:cNvSpPr>
            <a:spLocks noGrp="1"/>
          </p:cNvSpPr>
          <p:nvPr>
            <p:ph idx="1"/>
          </p:nvPr>
        </p:nvSpPr>
        <p:spPr>
          <a:xfrm>
            <a:off x="457200" y="1905000"/>
            <a:ext cx="8229600" cy="4419600"/>
          </a:xfrm>
        </p:spPr>
        <p:txBody>
          <a:bodyPr/>
          <a:lstStyle/>
          <a:p>
            <a:pPr>
              <a:buNone/>
            </a:pPr>
            <a:endParaRPr lang="en-US" dirty="0" smtClean="0"/>
          </a:p>
          <a:p>
            <a:r>
              <a:rPr lang="en-US" dirty="0" smtClean="0"/>
              <a:t>1.      It should be </a:t>
            </a:r>
            <a:r>
              <a:rPr lang="en-US" u="sng" dirty="0" smtClean="0">
                <a:solidFill>
                  <a:srgbClr val="FF0000"/>
                </a:solidFill>
              </a:rPr>
              <a:t>chemically and physically stable.</a:t>
            </a:r>
          </a:p>
          <a:p>
            <a:r>
              <a:rPr lang="en-US" dirty="0" smtClean="0"/>
              <a:t>2.      It should be smooth and </a:t>
            </a:r>
            <a:r>
              <a:rPr lang="en-US" u="sng" dirty="0" smtClean="0">
                <a:solidFill>
                  <a:srgbClr val="FF0000"/>
                </a:solidFill>
              </a:rPr>
              <a:t>free from grittiness</a:t>
            </a:r>
            <a:r>
              <a:rPr lang="en-US" dirty="0" smtClean="0"/>
              <a:t>.</a:t>
            </a:r>
          </a:p>
          <a:p>
            <a:r>
              <a:rPr lang="en-US" dirty="0" smtClean="0"/>
              <a:t>3.      It should </a:t>
            </a:r>
            <a:r>
              <a:rPr lang="en-US" u="sng" dirty="0" smtClean="0">
                <a:solidFill>
                  <a:srgbClr val="FF0000"/>
                </a:solidFill>
              </a:rPr>
              <a:t>melt or soften at body temperature </a:t>
            </a:r>
            <a:r>
              <a:rPr lang="en-US" dirty="0" smtClean="0"/>
              <a:t>and be easily applied.</a:t>
            </a:r>
          </a:p>
          <a:p>
            <a:r>
              <a:rPr lang="en-US" dirty="0" smtClean="0"/>
              <a:t>4.      </a:t>
            </a:r>
            <a:r>
              <a:rPr lang="en-US" u="sng" dirty="0" smtClean="0">
                <a:solidFill>
                  <a:srgbClr val="FF0000"/>
                </a:solidFill>
              </a:rPr>
              <a:t>The base </a:t>
            </a:r>
            <a:r>
              <a:rPr lang="en-US" dirty="0" smtClean="0"/>
              <a:t>should be </a:t>
            </a:r>
            <a:r>
              <a:rPr lang="en-US" u="sng" dirty="0" smtClean="0">
                <a:solidFill>
                  <a:srgbClr val="FF0000"/>
                </a:solidFill>
              </a:rPr>
              <a:t>non-irritant</a:t>
            </a:r>
            <a:r>
              <a:rPr lang="en-US" dirty="0" smtClean="0"/>
              <a:t> and should have </a:t>
            </a:r>
            <a:r>
              <a:rPr lang="en-US" u="sng" dirty="0" smtClean="0">
                <a:solidFill>
                  <a:srgbClr val="FF0000"/>
                </a:solidFill>
              </a:rPr>
              <a:t>no therapeutic action.</a:t>
            </a:r>
          </a:p>
          <a:p>
            <a:r>
              <a:rPr lang="en-US" dirty="0" smtClean="0"/>
              <a:t>5.      The </a:t>
            </a:r>
            <a:r>
              <a:rPr lang="en-US" u="sng" dirty="0" smtClean="0">
                <a:solidFill>
                  <a:srgbClr val="FF0000"/>
                </a:solidFill>
              </a:rPr>
              <a:t>medicament should be finely divided and uniformly distributed throughout </a:t>
            </a:r>
            <a:r>
              <a:rPr lang="en-US" dirty="0" smtClean="0"/>
              <a:t>the base</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Preparation 2.</a:t>
            </a:r>
            <a:endParaRPr lang="en-US" dirty="0" smtClean="0"/>
          </a:p>
          <a:p>
            <a:r>
              <a:rPr lang="en-US" i="1" dirty="0" smtClean="0"/>
              <a:t>Name:</a:t>
            </a:r>
            <a:r>
              <a:rPr lang="en-US" dirty="0" smtClean="0"/>
              <a:t>              Zinc and Coal tar Paste B.P.C.</a:t>
            </a:r>
          </a:p>
          <a:p>
            <a:r>
              <a:rPr lang="en-US" i="1" dirty="0" smtClean="0"/>
              <a:t>Formula:</a:t>
            </a:r>
            <a:r>
              <a:rPr lang="en-US" dirty="0" smtClean="0"/>
              <a:t>          </a:t>
            </a:r>
          </a:p>
          <a:p>
            <a:r>
              <a:rPr lang="en-US" dirty="0" smtClean="0"/>
              <a:t>Zinc oxide, finely sifted</a:t>
            </a:r>
          </a:p>
          <a:p>
            <a:r>
              <a:rPr lang="en-US" dirty="0" smtClean="0"/>
              <a:t>Coal tar</a:t>
            </a:r>
          </a:p>
          <a:p>
            <a:r>
              <a:rPr lang="en-US" dirty="0" smtClean="0"/>
              <a:t>Emulsifying wax</a:t>
            </a:r>
          </a:p>
          <a:p>
            <a:r>
              <a:rPr lang="en-US" dirty="0" smtClean="0"/>
              <a:t>Starch</a:t>
            </a:r>
          </a:p>
          <a:p>
            <a:r>
              <a:rPr lang="en-US" dirty="0" smtClean="0"/>
              <a:t>Yellow soft paraffin.</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smtClean="0"/>
              <a:t>Type of preparation:</a:t>
            </a:r>
            <a:r>
              <a:rPr lang="en-US" dirty="0" smtClean="0"/>
              <a:t> Paste with semi-solid base prepared by fusion.</a:t>
            </a:r>
          </a:p>
          <a:p>
            <a:r>
              <a:rPr lang="en-US" i="1" dirty="0" smtClean="0"/>
              <a:t>Procedure:</a:t>
            </a:r>
            <a:endParaRPr lang="en-US" dirty="0" smtClean="0"/>
          </a:p>
          <a:p>
            <a:r>
              <a:rPr lang="en-US" u="sng" dirty="0" smtClean="0"/>
              <a:t>Method-I</a:t>
            </a:r>
            <a:endParaRPr lang="en-US" dirty="0" smtClean="0"/>
          </a:p>
          <a:p>
            <a:r>
              <a:rPr lang="en-US" dirty="0" smtClean="0"/>
              <a:t>(a)    Emulsifying wax is melted in a </a:t>
            </a:r>
            <a:r>
              <a:rPr lang="en-US" dirty="0" err="1" smtClean="0"/>
              <a:t>tared</a:t>
            </a:r>
            <a:r>
              <a:rPr lang="en-US" dirty="0" smtClean="0"/>
              <a:t> dish (70</a:t>
            </a:r>
            <a:r>
              <a:rPr lang="en-US" baseline="30000" dirty="0" smtClean="0"/>
              <a:t>0</a:t>
            </a:r>
            <a:r>
              <a:rPr lang="en-US" dirty="0" smtClean="0"/>
              <a:t>C).</a:t>
            </a:r>
          </a:p>
          <a:p>
            <a:r>
              <a:rPr lang="en-US" dirty="0" smtClean="0"/>
              <a:t>(b)   The coal tar is weighed in the dish. Stirred to mix.</a:t>
            </a:r>
          </a:p>
          <a:p>
            <a:r>
              <a:rPr lang="en-US" dirty="0" smtClean="0"/>
              <a:t>Soft paraffin is melted in a separate dish (70</a:t>
            </a:r>
            <a:r>
              <a:rPr lang="en-US" baseline="30000" dirty="0" smtClean="0"/>
              <a:t>0</a:t>
            </a:r>
            <a:r>
              <a:rPr lang="en-US" dirty="0" smtClean="0"/>
              <a:t>C) and about half is added to the tar-wax mixture; stirred well. Remainder is added; stirred again until homogeneous.</a:t>
            </a:r>
          </a:p>
          <a:p>
            <a:r>
              <a:rPr lang="en-US" dirty="0" smtClean="0"/>
              <a:t>Allowed to cool at about (30</a:t>
            </a:r>
            <a:r>
              <a:rPr lang="en-US" baseline="30000" dirty="0" smtClean="0"/>
              <a:t>0</a:t>
            </a:r>
            <a:r>
              <a:rPr lang="en-US" dirty="0" smtClean="0"/>
              <a:t>C) and zinc oxide (previously passed through 180 mesh) and starch, in small amount with constant stirring. Stirred until cold.</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Method-II</a:t>
            </a:r>
            <a:endParaRPr lang="en-US" dirty="0" smtClean="0"/>
          </a:p>
          <a:p>
            <a:r>
              <a:rPr lang="en-US" dirty="0" smtClean="0"/>
              <a:t>Wax and paraffin melted together, mixed well and stirred until just setting. Powders are mixed on a slightly warm tile and the tar is incorporated. This method eliminates the risk of over heating.</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dirty="0" smtClean="0"/>
              <a:t>Paste(3M)</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dirty="0" smtClean="0"/>
              <a:t>Pastes are semisolid dosage form for external use they are dispersion of high concentration of insoluble powered substances in a fatty base or aqueous base.</a:t>
            </a:r>
          </a:p>
          <a:p>
            <a:r>
              <a:rPr lang="en-US" b="1" dirty="0" smtClean="0">
                <a:solidFill>
                  <a:srgbClr val="FF0000"/>
                </a:solidFill>
              </a:rPr>
              <a:t>Types of bases for pastes </a:t>
            </a:r>
          </a:p>
          <a:p>
            <a:r>
              <a:rPr lang="en-US" dirty="0" smtClean="0"/>
              <a:t> </a:t>
            </a:r>
            <a:r>
              <a:rPr lang="en-US" u="sng" dirty="0" smtClean="0">
                <a:solidFill>
                  <a:srgbClr val="FF0000"/>
                </a:solidFill>
              </a:rPr>
              <a:t>Paste with gelatin base  </a:t>
            </a:r>
            <a:r>
              <a:rPr lang="en-US" dirty="0" smtClean="0"/>
              <a:t>-A hot 2% gelatin solution is used which becomes jelly on cooling, to this 10-15% glycerin is added which act as preservative and emollient and in this solution solid substances are incorporated example </a:t>
            </a:r>
            <a:r>
              <a:rPr lang="en-US" dirty="0" err="1" smtClean="0"/>
              <a:t>Unnas</a:t>
            </a:r>
            <a:r>
              <a:rPr lang="en-US" dirty="0" smtClean="0"/>
              <a:t> paste</a:t>
            </a:r>
          </a:p>
          <a:p>
            <a:r>
              <a:rPr lang="en-US" u="sng" dirty="0" smtClean="0">
                <a:solidFill>
                  <a:srgbClr val="FF0000"/>
                </a:solidFill>
              </a:rPr>
              <a:t>Paste with starch base ( gelatinized or </a:t>
            </a:r>
            <a:r>
              <a:rPr lang="en-US" u="sng" dirty="0" err="1" smtClean="0">
                <a:solidFill>
                  <a:srgbClr val="FF0000"/>
                </a:solidFill>
              </a:rPr>
              <a:t>ungelatinised</a:t>
            </a:r>
            <a:r>
              <a:rPr lang="en-US" dirty="0" smtClean="0"/>
              <a:t>) In case of gelatinized paste 10% starch solution is prepared and gelatinized by heating and than glycerin is added in this solution solid substances are added, in case of </a:t>
            </a:r>
            <a:r>
              <a:rPr lang="en-US" dirty="0" err="1" smtClean="0"/>
              <a:t>ungelatinised</a:t>
            </a:r>
            <a:r>
              <a:rPr lang="en-US" dirty="0" smtClean="0"/>
              <a:t> paste large portion of starch powder is mixed with other solid ingredients and water to form the paste.</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dirty="0" smtClean="0"/>
              <a:t> </a:t>
            </a:r>
            <a:r>
              <a:rPr lang="en-US" u="sng" dirty="0" smtClean="0">
                <a:solidFill>
                  <a:srgbClr val="FF0000"/>
                </a:solidFill>
              </a:rPr>
              <a:t>Paste with </a:t>
            </a:r>
            <a:r>
              <a:rPr lang="en-US" u="sng" dirty="0" err="1" smtClean="0">
                <a:solidFill>
                  <a:srgbClr val="FF0000"/>
                </a:solidFill>
              </a:rPr>
              <a:t>tragacanth</a:t>
            </a:r>
            <a:r>
              <a:rPr lang="en-US" u="sng" dirty="0" smtClean="0">
                <a:solidFill>
                  <a:srgbClr val="FF0000"/>
                </a:solidFill>
              </a:rPr>
              <a:t> base </a:t>
            </a:r>
            <a:r>
              <a:rPr lang="en-US" dirty="0" smtClean="0"/>
              <a:t>also called as </a:t>
            </a:r>
            <a:r>
              <a:rPr lang="en-US" dirty="0" err="1" smtClean="0"/>
              <a:t>Bassorin</a:t>
            </a:r>
            <a:r>
              <a:rPr lang="en-US" dirty="0" smtClean="0"/>
              <a:t> pastes In this the </a:t>
            </a:r>
            <a:r>
              <a:rPr lang="en-US" dirty="0" err="1" smtClean="0"/>
              <a:t>tragacanth</a:t>
            </a:r>
            <a:r>
              <a:rPr lang="en-US" dirty="0" smtClean="0"/>
              <a:t>  powder is mixed with alcohol and triturated briskly followed by addition of glycerin and water.</a:t>
            </a:r>
          </a:p>
          <a:p>
            <a:r>
              <a:rPr lang="en-US" dirty="0" smtClean="0"/>
              <a:t> </a:t>
            </a:r>
            <a:r>
              <a:rPr lang="en-US" u="sng" dirty="0" smtClean="0">
                <a:solidFill>
                  <a:srgbClr val="FF0000"/>
                </a:solidFill>
              </a:rPr>
              <a:t>Paste with cellulose derivatives-cellulose </a:t>
            </a:r>
            <a:r>
              <a:rPr lang="en-US" dirty="0" smtClean="0">
                <a:solidFill>
                  <a:srgbClr val="FF0000"/>
                </a:solidFill>
              </a:rPr>
              <a:t>ether </a:t>
            </a:r>
            <a:r>
              <a:rPr lang="en-US" dirty="0" smtClean="0"/>
              <a:t>are dissolve in cold water and allowed to stand overnight it forms jelly and in this solid substances are incorporated</a:t>
            </a:r>
          </a:p>
          <a:p>
            <a:r>
              <a:rPr lang="en-US" u="sng" dirty="0" smtClean="0">
                <a:solidFill>
                  <a:srgbClr val="FF0000"/>
                </a:solidFill>
              </a:rPr>
              <a:t>Paste with pectin base</a:t>
            </a:r>
            <a:r>
              <a:rPr lang="en-US" dirty="0" smtClean="0"/>
              <a:t>-Pectin is triturated with medicament and glycerin followed by addition solution to form paste</a:t>
            </a:r>
          </a:p>
          <a:p>
            <a:endParaRPr lang="en-US" dirty="0" smtClean="0"/>
          </a:p>
          <a:p>
            <a:r>
              <a:rPr lang="en-US" u="sng" dirty="0" smtClean="0">
                <a:solidFill>
                  <a:srgbClr val="FF0000"/>
                </a:solidFill>
              </a:rPr>
              <a:t>Paste with colloidal base aluminum hydroxide </a:t>
            </a:r>
            <a:r>
              <a:rPr lang="en-US" dirty="0" smtClean="0"/>
              <a:t>and </a:t>
            </a:r>
            <a:r>
              <a:rPr lang="en-US" dirty="0" err="1" smtClean="0"/>
              <a:t>bentonite</a:t>
            </a:r>
            <a:r>
              <a:rPr lang="en-US" dirty="0" smtClean="0"/>
              <a:t> are used as colloidal base. The colloidal base is triturated with solid substances followed by addition of glycerin and water</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0" y="195452"/>
          <a:ext cx="9144000" cy="5900548"/>
        </p:xfrm>
        <a:graphic>
          <a:graphicData uri="http://schemas.openxmlformats.org/drawingml/2006/table">
            <a:tbl>
              <a:tblPr firstRow="1" bandRow="1">
                <a:tableStyleId>{5C22544A-7EE6-4342-B048-85BDC9FD1C3A}</a:tableStyleId>
              </a:tblPr>
              <a:tblGrid>
                <a:gridCol w="4572000"/>
                <a:gridCol w="4572000"/>
              </a:tblGrid>
              <a:tr h="491712">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Paste </a:t>
                      </a:r>
                    </a:p>
                  </a:txBody>
                  <a:tcPr marL="0" marR="0" marT="0" marB="0"/>
                </a:tc>
                <a:tc>
                  <a:txBody>
                    <a:bodyPr/>
                    <a:lstStyle/>
                    <a:p>
                      <a:pPr marL="0" marR="0">
                        <a:lnSpc>
                          <a:spcPct val="115000"/>
                        </a:lnSpc>
                        <a:spcBef>
                          <a:spcPts val="0"/>
                        </a:spcBef>
                        <a:spcAft>
                          <a:spcPts val="0"/>
                        </a:spcAft>
                      </a:pPr>
                      <a:r>
                        <a:rPr lang="en-US" sz="2400">
                          <a:solidFill>
                            <a:srgbClr val="000000"/>
                          </a:solidFill>
                          <a:latin typeface="Times New Roman"/>
                          <a:ea typeface="Times New Roman"/>
                          <a:cs typeface="Times New Roman"/>
                        </a:rPr>
                        <a:t> Ointment </a:t>
                      </a:r>
                    </a:p>
                  </a:txBody>
                  <a:tcPr marL="0" marR="0" marT="0" marB="0"/>
                </a:tc>
              </a:tr>
              <a:tr h="1475137">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contain high concentration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of medicament. </a:t>
                      </a:r>
                      <a:r>
                        <a:rPr lang="en-US" sz="2400" dirty="0" smtClean="0">
                          <a:solidFill>
                            <a:srgbClr val="000000"/>
                          </a:solidFill>
                          <a:latin typeface="Times New Roman"/>
                          <a:ea typeface="Times New Roman"/>
                          <a:cs typeface="Times New Roman"/>
                        </a:rPr>
                        <a:t>(starch,ZnoCaco3)</a:t>
                      </a:r>
                      <a:endParaRPr lang="en-US" sz="2400" dirty="0">
                        <a:solidFill>
                          <a:srgbClr val="000000"/>
                        </a:solidFill>
                        <a:latin typeface="Times New Roman"/>
                        <a:ea typeface="Times New Roman"/>
                        <a:cs typeface="Times New Roman"/>
                      </a:endParaRPr>
                    </a:p>
                  </a:txBody>
                  <a:tcPr marL="0" marR="0" marT="0" marB="0"/>
                </a:tc>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contain low concentrate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of insoluble medicament</a:t>
                      </a:r>
                      <a:r>
                        <a:rPr lang="en-US" sz="2400" dirty="0" smtClean="0">
                          <a:solidFill>
                            <a:srgbClr val="000000"/>
                          </a:solidFill>
                          <a:latin typeface="Times New Roman"/>
                          <a:ea typeface="Times New Roman"/>
                          <a:cs typeface="Times New Roman"/>
                        </a:rPr>
                        <a:t>.(in</a:t>
                      </a:r>
                      <a:r>
                        <a:rPr lang="en-US" sz="2400" baseline="0" dirty="0" smtClean="0">
                          <a:solidFill>
                            <a:srgbClr val="000000"/>
                          </a:solidFill>
                          <a:latin typeface="Times New Roman"/>
                          <a:ea typeface="Times New Roman"/>
                          <a:cs typeface="Times New Roman"/>
                        </a:rPr>
                        <a:t> the form of dissolved/suspended/emulsified)</a:t>
                      </a:r>
                      <a:endParaRPr lang="en-US" sz="2400" dirty="0">
                        <a:solidFill>
                          <a:srgbClr val="000000"/>
                        </a:solidFill>
                        <a:latin typeface="Times New Roman"/>
                        <a:ea typeface="Times New Roman"/>
                        <a:cs typeface="Times New Roman"/>
                      </a:endParaRPr>
                    </a:p>
                  </a:txBody>
                  <a:tcPr marL="0" marR="0" marT="0" marB="0"/>
                </a:tc>
              </a:tr>
              <a:tr h="983425">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a:t>
                      </a:r>
                      <a:r>
                        <a:rPr lang="en-US" sz="2400" dirty="0" smtClean="0">
                          <a:solidFill>
                            <a:srgbClr val="000000"/>
                          </a:solidFill>
                          <a:latin typeface="Times New Roman"/>
                          <a:ea typeface="Times New Roman"/>
                          <a:cs typeface="Times New Roman"/>
                        </a:rPr>
                        <a:t>are thick, </a:t>
                      </a:r>
                      <a:r>
                        <a:rPr lang="en-US" sz="2400" dirty="0">
                          <a:solidFill>
                            <a:srgbClr val="000000"/>
                          </a:solidFill>
                          <a:latin typeface="Times New Roman"/>
                          <a:ea typeface="Times New Roman"/>
                          <a:cs typeface="Times New Roman"/>
                        </a:rPr>
                        <a:t>stiffer, less greasy in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consistency </a:t>
                      </a:r>
                    </a:p>
                  </a:txBody>
                  <a:tcPr marL="0" marR="0" marT="0" marB="0"/>
                </a:tc>
                <a:tc>
                  <a:txBody>
                    <a:bodyPr/>
                    <a:lstStyle/>
                    <a:p>
                      <a:pPr marL="0" marR="0">
                        <a:lnSpc>
                          <a:spcPct val="115000"/>
                        </a:lnSpc>
                        <a:spcBef>
                          <a:spcPts val="0"/>
                        </a:spcBef>
                        <a:spcAft>
                          <a:spcPts val="0"/>
                        </a:spcAft>
                      </a:pPr>
                      <a:r>
                        <a:rPr lang="en-US" sz="2400">
                          <a:solidFill>
                            <a:srgbClr val="000000"/>
                          </a:solidFill>
                          <a:latin typeface="Times New Roman"/>
                          <a:ea typeface="Times New Roman"/>
                          <a:cs typeface="Times New Roman"/>
                        </a:rPr>
                        <a:t> They are soft &amp; greasy in consistency </a:t>
                      </a:r>
                    </a:p>
                  </a:txBody>
                  <a:tcPr marL="0" marR="0" marT="0" marB="0"/>
                </a:tc>
              </a:tr>
              <a:tr h="491712">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are more absorptive </a:t>
                      </a:r>
                    </a:p>
                  </a:txBody>
                  <a:tcPr marL="0" marR="0" marT="0" marB="0"/>
                </a:tc>
                <a:tc>
                  <a:txBody>
                    <a:bodyPr/>
                    <a:lstStyle/>
                    <a:p>
                      <a:pPr marL="0" marR="0">
                        <a:lnSpc>
                          <a:spcPct val="115000"/>
                        </a:lnSpc>
                        <a:spcBef>
                          <a:spcPts val="0"/>
                        </a:spcBef>
                        <a:spcAft>
                          <a:spcPts val="0"/>
                        </a:spcAft>
                      </a:pPr>
                      <a:r>
                        <a:rPr lang="en-US" sz="2400">
                          <a:solidFill>
                            <a:srgbClr val="000000"/>
                          </a:solidFill>
                          <a:latin typeface="Times New Roman"/>
                          <a:ea typeface="Times New Roman"/>
                          <a:cs typeface="Times New Roman"/>
                        </a:rPr>
                        <a:t> They are less absorptive. </a:t>
                      </a:r>
                    </a:p>
                  </a:txBody>
                  <a:tcPr marL="0" marR="0" marT="0" marB="0"/>
                </a:tc>
              </a:tr>
              <a:tr h="983425">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resist to flow with increase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in force of Application. </a:t>
                      </a:r>
                    </a:p>
                  </a:txBody>
                  <a:tcPr marL="0" marR="0" marT="0" marB="0"/>
                </a:tc>
                <a:tc>
                  <a:txBody>
                    <a:bodyPr/>
                    <a:lstStyle/>
                    <a:p>
                      <a:pPr marL="0" marR="0">
                        <a:lnSpc>
                          <a:spcPct val="115000"/>
                        </a:lnSpc>
                        <a:spcBef>
                          <a:spcPts val="0"/>
                        </a:spcBef>
                        <a:spcAft>
                          <a:spcPts val="0"/>
                        </a:spcAft>
                      </a:pPr>
                      <a:r>
                        <a:rPr lang="en-US" sz="2400">
                          <a:solidFill>
                            <a:srgbClr val="000000"/>
                          </a:solidFill>
                          <a:latin typeface="Times New Roman"/>
                          <a:ea typeface="Times New Roman"/>
                          <a:cs typeface="Times New Roman"/>
                        </a:rPr>
                        <a:t> They flow more easily with increase </a:t>
                      </a:r>
                    </a:p>
                    <a:p>
                      <a:pPr marL="0" marR="0">
                        <a:lnSpc>
                          <a:spcPct val="115000"/>
                        </a:lnSpc>
                        <a:spcBef>
                          <a:spcPts val="0"/>
                        </a:spcBef>
                        <a:spcAft>
                          <a:spcPts val="0"/>
                        </a:spcAft>
                      </a:pPr>
                      <a:r>
                        <a:rPr lang="en-US" sz="2400">
                          <a:solidFill>
                            <a:srgbClr val="000000"/>
                          </a:solidFill>
                          <a:latin typeface="Times New Roman"/>
                          <a:ea typeface="Times New Roman"/>
                          <a:cs typeface="Times New Roman"/>
                        </a:rPr>
                        <a:t>In force of application. </a:t>
                      </a:r>
                    </a:p>
                  </a:txBody>
                  <a:tcPr marL="0" marR="0" marT="0" marB="0"/>
                </a:tc>
              </a:tr>
              <a:tr h="491712">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 paste adheres to the skin. </a:t>
                      </a:r>
                    </a:p>
                  </a:txBody>
                  <a:tcPr marL="0" marR="0" marT="0" marB="0"/>
                </a:tc>
                <a:tc>
                  <a:txBody>
                    <a:bodyPr/>
                    <a:lstStyle/>
                    <a:p>
                      <a:pPr marL="0" marR="0">
                        <a:lnSpc>
                          <a:spcPct val="115000"/>
                        </a:lnSpc>
                        <a:spcBef>
                          <a:spcPts val="0"/>
                        </a:spcBef>
                        <a:spcAft>
                          <a:spcPts val="0"/>
                        </a:spcAft>
                      </a:pPr>
                      <a:r>
                        <a:rPr lang="en-US" sz="2400">
                          <a:solidFill>
                            <a:srgbClr val="000000"/>
                          </a:solidFill>
                          <a:latin typeface="Times New Roman"/>
                          <a:ea typeface="Times New Roman"/>
                          <a:cs typeface="Times New Roman"/>
                        </a:rPr>
                        <a:t> They do not adhere to the skin. </a:t>
                      </a:r>
                    </a:p>
                  </a:txBody>
                  <a:tcPr marL="0" marR="0" marT="0" marB="0"/>
                </a:tc>
              </a:tr>
              <a:tr h="983425">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are used mainly as Antiseptic,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Protective. </a:t>
                      </a:r>
                    </a:p>
                  </a:txBody>
                  <a:tcPr marL="0" marR="0" marT="0" marB="0"/>
                </a:tc>
                <a:tc>
                  <a:txBody>
                    <a:bodyPr/>
                    <a:lstStyle/>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 They are mainly used as protective </a:t>
                      </a:r>
                    </a:p>
                    <a:p>
                      <a:pPr marL="0" marR="0">
                        <a:lnSpc>
                          <a:spcPct val="115000"/>
                        </a:lnSpc>
                        <a:spcBef>
                          <a:spcPts val="0"/>
                        </a:spcBef>
                        <a:spcAft>
                          <a:spcPts val="0"/>
                        </a:spcAft>
                      </a:pPr>
                      <a:r>
                        <a:rPr lang="en-US" sz="2400" dirty="0">
                          <a:solidFill>
                            <a:srgbClr val="000000"/>
                          </a:solidFill>
                          <a:latin typeface="Times New Roman"/>
                          <a:ea typeface="Times New Roman"/>
                          <a:cs typeface="Times New Roman"/>
                        </a:rPr>
                        <a:t>Emollient. </a:t>
                      </a:r>
                    </a:p>
                  </a:txBody>
                  <a:tcPr marL="0" marR="0" marT="0" marB="0"/>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JELLIES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Definition:</a:t>
            </a:r>
            <a:endParaRPr lang="en-US" dirty="0" smtClean="0"/>
          </a:p>
          <a:p>
            <a:r>
              <a:rPr lang="en-US" b="1" dirty="0" smtClean="0"/>
              <a:t>Jellies are transparent or translucent, non-greasy, semisolid preparation generally applied externally.</a:t>
            </a:r>
            <a:endParaRPr lang="en-US" dirty="0" smtClean="0"/>
          </a:p>
          <a:p>
            <a:r>
              <a:rPr lang="en-US" b="1" dirty="0" smtClean="0"/>
              <a:t>They are used for </a:t>
            </a:r>
          </a:p>
          <a:p>
            <a:r>
              <a:rPr lang="en-US" b="1" dirty="0" smtClean="0"/>
              <a:t>medication,</a:t>
            </a:r>
          </a:p>
          <a:p>
            <a:r>
              <a:rPr lang="en-US" b="1" dirty="0" smtClean="0"/>
              <a:t> lubrication and</a:t>
            </a:r>
          </a:p>
          <a:p>
            <a:r>
              <a:rPr lang="en-US" b="1" dirty="0" smtClean="0"/>
              <a:t> some miscellaneous applications.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US" b="1" dirty="0" smtClean="0"/>
              <a:t>Types of jellies:</a:t>
            </a:r>
            <a:endParaRPr lang="en-US" dirty="0" smtClean="0"/>
          </a:p>
          <a:p>
            <a:r>
              <a:rPr lang="en-US" b="1" u="sng" dirty="0" smtClean="0"/>
              <a:t>Medicated jellies</a:t>
            </a:r>
            <a:endParaRPr lang="en-US" dirty="0" smtClean="0"/>
          </a:p>
          <a:p>
            <a:r>
              <a:rPr lang="en-US" dirty="0" smtClean="0"/>
              <a:t>(</a:t>
            </a:r>
            <a:r>
              <a:rPr lang="en-US" dirty="0" err="1" smtClean="0"/>
              <a:t>i</a:t>
            </a:r>
            <a:r>
              <a:rPr lang="en-US" dirty="0" smtClean="0"/>
              <a:t>)     Water soluble drugs like local </a:t>
            </a:r>
            <a:r>
              <a:rPr lang="en-US" dirty="0" err="1" smtClean="0"/>
              <a:t>anaesthetics</a:t>
            </a:r>
            <a:r>
              <a:rPr lang="en-US" dirty="0" smtClean="0"/>
              <a:t>, </a:t>
            </a:r>
            <a:r>
              <a:rPr lang="en-US" dirty="0" err="1" smtClean="0"/>
              <a:t>spermicides</a:t>
            </a:r>
            <a:r>
              <a:rPr lang="en-US" dirty="0" smtClean="0"/>
              <a:t> and antiseptics are suitable for incorporation in the jellies.</a:t>
            </a:r>
          </a:p>
          <a:p>
            <a:r>
              <a:rPr lang="en-US" dirty="0" smtClean="0"/>
              <a:t>(ii)   They are easy to apply and evaporation of the water content produces a pleasant cooling effect. The medicinal film usually adheres well and gives protection but is easily removed by washing when the treatment is complete.</a:t>
            </a:r>
          </a:p>
          <a:p>
            <a:r>
              <a:rPr lang="en-US" dirty="0" smtClean="0"/>
              <a:t>e.g.       </a:t>
            </a:r>
          </a:p>
          <a:p>
            <a:r>
              <a:rPr lang="en-US" dirty="0" smtClean="0"/>
              <a:t>ephedrine sulfate jelly - used to arrest bleeding from nose.</a:t>
            </a:r>
          </a:p>
          <a:p>
            <a:r>
              <a:rPr lang="en-US" dirty="0" err="1" smtClean="0"/>
              <a:t>pramoxine</a:t>
            </a:r>
            <a:r>
              <a:rPr lang="en-US" dirty="0" smtClean="0"/>
              <a:t> </a:t>
            </a:r>
            <a:r>
              <a:rPr lang="en-US" dirty="0" err="1" smtClean="0"/>
              <a:t>HCl</a:t>
            </a:r>
            <a:r>
              <a:rPr lang="en-US" dirty="0" smtClean="0"/>
              <a:t> , a local </a:t>
            </a:r>
            <a:r>
              <a:rPr lang="en-US" dirty="0" err="1" smtClean="0"/>
              <a:t>anaesthetic</a:t>
            </a:r>
            <a:r>
              <a:rPr lang="en-US" dirty="0" smtClean="0"/>
              <a:t> - relieves discomfort of </a:t>
            </a:r>
            <a:r>
              <a:rPr lang="en-US" dirty="0" err="1" smtClean="0"/>
              <a:t>pruritis</a:t>
            </a:r>
            <a:r>
              <a:rPr lang="en-US" dirty="0" smtClean="0"/>
              <a:t> and </a:t>
            </a:r>
            <a:r>
              <a:rPr lang="en-US" dirty="0" err="1" smtClean="0"/>
              <a:t>haemorrhoids</a:t>
            </a:r>
            <a:r>
              <a:rPr lang="en-US" dirty="0" smtClean="0"/>
              <a:t>.</a:t>
            </a:r>
          </a:p>
          <a:p>
            <a:r>
              <a:rPr lang="en-US" dirty="0" smtClean="0"/>
              <a:t>  </a:t>
            </a:r>
            <a:r>
              <a:rPr lang="en-US" dirty="0" err="1" smtClean="0"/>
              <a:t>phenylmercuric</a:t>
            </a:r>
            <a:r>
              <a:rPr lang="en-US" dirty="0" smtClean="0"/>
              <a:t> nitrate - as spermicidal contraceptive.</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410200"/>
          </a:xfrm>
        </p:spPr>
        <p:txBody>
          <a:bodyPr/>
          <a:lstStyle/>
          <a:p>
            <a:r>
              <a:rPr lang="en-US" b="1" dirty="0" smtClean="0">
                <a:solidFill>
                  <a:srgbClr val="FF0000"/>
                </a:solidFill>
              </a:rPr>
              <a:t>Lubricating jelly:</a:t>
            </a:r>
          </a:p>
          <a:p>
            <a:r>
              <a:rPr lang="en-US" dirty="0" smtClean="0"/>
              <a:t>Catheters, items of </a:t>
            </a:r>
            <a:r>
              <a:rPr lang="en-US" dirty="0" err="1" smtClean="0"/>
              <a:t>eletrodiagnostic</a:t>
            </a:r>
            <a:r>
              <a:rPr lang="en-US" dirty="0" smtClean="0"/>
              <a:t> equipment, such as </a:t>
            </a:r>
            <a:r>
              <a:rPr lang="en-US" dirty="0" err="1" smtClean="0"/>
              <a:t>cystoscopes</a:t>
            </a:r>
            <a:r>
              <a:rPr lang="en-US" dirty="0" smtClean="0"/>
              <a:t>, and rubber gloves or finger stalls used for rectal and other examinations require lubrication before use.</a:t>
            </a:r>
          </a:p>
          <a:p>
            <a:r>
              <a:rPr lang="en-US" dirty="0" smtClean="0"/>
              <a:t>The lubricants must be sterile for articles inserted into sterile regions of the body, such as urinary bladder.</a:t>
            </a:r>
          </a:p>
          <a:p>
            <a:r>
              <a:rPr lang="en-US" dirty="0" smtClean="0"/>
              <a:t>For painful investigations a local </a:t>
            </a:r>
            <a:r>
              <a:rPr lang="en-US" dirty="0" err="1" smtClean="0"/>
              <a:t>anaesthetic</a:t>
            </a:r>
            <a:r>
              <a:rPr lang="en-US" dirty="0" smtClean="0"/>
              <a:t> may be included as in </a:t>
            </a:r>
            <a:r>
              <a:rPr lang="en-US" dirty="0" err="1" smtClean="0"/>
              <a:t>Lignocaine</a:t>
            </a:r>
            <a:r>
              <a:rPr lang="en-US" dirty="0" smtClean="0"/>
              <a:t> Gel B.P.C.</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fontScale="92500"/>
          </a:bodyPr>
          <a:lstStyle/>
          <a:p>
            <a:r>
              <a:rPr lang="en-US" u="sng" dirty="0" smtClean="0"/>
              <a:t>Miscellaneous uses</a:t>
            </a:r>
            <a:endParaRPr lang="en-US" dirty="0" smtClean="0"/>
          </a:p>
          <a:p>
            <a:r>
              <a:rPr lang="en-US" dirty="0" smtClean="0"/>
              <a:t>The following are more specialized jellies -</a:t>
            </a:r>
          </a:p>
          <a:p>
            <a:r>
              <a:rPr lang="en-US" dirty="0" smtClean="0"/>
              <a:t>(</a:t>
            </a:r>
            <a:r>
              <a:rPr lang="en-US" b="1" dirty="0" smtClean="0">
                <a:solidFill>
                  <a:srgbClr val="FF0000"/>
                </a:solidFill>
              </a:rPr>
              <a:t>a)</a:t>
            </a:r>
            <a:r>
              <a:rPr lang="en-US" b="1" u="sng" dirty="0" smtClean="0">
                <a:solidFill>
                  <a:srgbClr val="FF0000"/>
                </a:solidFill>
              </a:rPr>
              <a:t> </a:t>
            </a:r>
            <a:r>
              <a:rPr lang="en-US" b="1" i="1" u="sng" dirty="0" smtClean="0">
                <a:solidFill>
                  <a:srgbClr val="FF0000"/>
                </a:solidFill>
              </a:rPr>
              <a:t>Patch testing</a:t>
            </a:r>
            <a:endParaRPr lang="en-US" b="1" u="sng" dirty="0" smtClean="0">
              <a:solidFill>
                <a:srgbClr val="FF0000"/>
              </a:solidFill>
            </a:endParaRPr>
          </a:p>
          <a:p>
            <a:r>
              <a:rPr lang="en-US" dirty="0" smtClean="0"/>
              <a:t>Here the jelly is the vehicle for allergens applied to the skin to detect sensitivity. Several allergens may be applied on one person. The viscosity of the jelly and it leaves on drying help to keep the particles separate.</a:t>
            </a:r>
          </a:p>
          <a:p>
            <a:r>
              <a:rPr lang="en-US" b="1" u="sng" dirty="0" smtClean="0">
                <a:solidFill>
                  <a:srgbClr val="FF0000"/>
                </a:solidFill>
              </a:rPr>
              <a:t>(b) </a:t>
            </a:r>
            <a:r>
              <a:rPr lang="en-US" b="1" i="1" u="sng" dirty="0" smtClean="0">
                <a:solidFill>
                  <a:srgbClr val="FF0000"/>
                </a:solidFill>
              </a:rPr>
              <a:t>Electrocardiography</a:t>
            </a:r>
            <a:endParaRPr lang="en-US" b="1" u="sng" dirty="0" smtClean="0">
              <a:solidFill>
                <a:srgbClr val="FF0000"/>
              </a:solidFill>
            </a:endParaRPr>
          </a:p>
          <a:p>
            <a:r>
              <a:rPr lang="en-US" dirty="0" smtClean="0"/>
              <a:t>to reduce electrical resistance between the patients skin and electrodes of the cardiograph, an electrode jelly may be applied. This contains </a:t>
            </a:r>
            <a:r>
              <a:rPr lang="en-US" dirty="0" err="1" smtClean="0"/>
              <a:t>NaCl</a:t>
            </a:r>
            <a:r>
              <a:rPr lang="en-US" dirty="0" smtClean="0"/>
              <a:t> to provide good conductivity and often pumice powder which, when applied onto the skin, removes part of the horny layer of the epidermis, the main layer of electrical resistance.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Classification of ointments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buFont typeface="Wingdings" pitchFamily="2" charset="2"/>
              <a:buChar char="Ø"/>
            </a:pPr>
            <a:r>
              <a:rPr lang="en-US" sz="3200" b="1" dirty="0" smtClean="0"/>
              <a:t>According to their therapeutic properties based on penetration of skin.</a:t>
            </a:r>
          </a:p>
          <a:p>
            <a:pPr lvl="0">
              <a:buNone/>
            </a:pPr>
            <a:endParaRPr lang="en-US" sz="3200" dirty="0" smtClean="0"/>
          </a:p>
          <a:p>
            <a:pPr lvl="0">
              <a:buFont typeface="Wingdings" pitchFamily="2" charset="2"/>
              <a:buChar char="Ø"/>
            </a:pPr>
            <a:r>
              <a:rPr lang="en-US" sz="3200" b="1" dirty="0" smtClean="0"/>
              <a:t>According to their therapeutic uses.</a:t>
            </a:r>
            <a:endParaRPr lang="en-US" sz="3200" dirty="0" smtClean="0"/>
          </a:p>
          <a:p>
            <a:pPr>
              <a:buNone/>
            </a:pPr>
            <a:endParaRPr lang="en-US" sz="3200" dirty="0" smtClean="0"/>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r>
              <a:rPr lang="en-US" dirty="0" smtClean="0"/>
              <a:t>FORMULATION</a:t>
            </a:r>
            <a:br>
              <a:rPr lang="en-US" dirty="0" smtClean="0"/>
            </a:b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Pharmaceutical jellies are usually prepared by adding a thickening agent such as </a:t>
            </a:r>
            <a:r>
              <a:rPr lang="en-US" dirty="0" err="1" smtClean="0"/>
              <a:t>tragacanth</a:t>
            </a:r>
            <a:r>
              <a:rPr lang="en-US" dirty="0" smtClean="0"/>
              <a:t> or </a:t>
            </a:r>
            <a:r>
              <a:rPr lang="en-US" dirty="0" err="1" smtClean="0"/>
              <a:t>carboxy</a:t>
            </a:r>
            <a:r>
              <a:rPr lang="en-US" dirty="0" smtClean="0"/>
              <a:t> methylcellulose (CMC) to an aqueous solution in which drug has been dissolved.</a:t>
            </a:r>
          </a:p>
          <a:p>
            <a:r>
              <a:rPr lang="en-US" dirty="0" smtClean="0"/>
              <a:t>The mass is triturated in a mortar until a uniform product is obtained.</a:t>
            </a:r>
          </a:p>
          <a:p>
            <a:r>
              <a:rPr lang="en-US" dirty="0" smtClean="0"/>
              <a:t>For the preparation of jellies whole gum is preferred  rather than powdered gum because the former gives a clear preparation of uniform consistency.</a:t>
            </a:r>
          </a:p>
          <a:p>
            <a:r>
              <a:rPr lang="en-US" dirty="0" smtClean="0"/>
              <a:t>The following gelling agents are used for the preparation of jellies.</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8229600" cy="6096000"/>
          </a:xfrm>
        </p:spPr>
        <p:txBody>
          <a:bodyPr>
            <a:normAutofit fontScale="85000" lnSpcReduction="10000"/>
          </a:bodyPr>
          <a:lstStyle/>
          <a:p>
            <a:r>
              <a:rPr lang="en-US" dirty="0" smtClean="0"/>
              <a:t>(</a:t>
            </a:r>
            <a:r>
              <a:rPr lang="en-US" dirty="0" err="1" smtClean="0"/>
              <a:t>i</a:t>
            </a:r>
            <a:r>
              <a:rPr lang="en-US" u="sng" dirty="0" smtClean="0">
                <a:solidFill>
                  <a:srgbClr val="FF0000"/>
                </a:solidFill>
              </a:rPr>
              <a:t>) </a:t>
            </a:r>
            <a:r>
              <a:rPr lang="en-US" u="sng" dirty="0" err="1" smtClean="0">
                <a:solidFill>
                  <a:srgbClr val="FF0000"/>
                </a:solidFill>
              </a:rPr>
              <a:t>Tragacanth</a:t>
            </a:r>
            <a:endParaRPr lang="en-US" u="sng" dirty="0" smtClean="0">
              <a:solidFill>
                <a:srgbClr val="FF0000"/>
              </a:solidFill>
            </a:endParaRPr>
          </a:p>
          <a:p>
            <a:r>
              <a:rPr lang="en-US" dirty="0" smtClean="0"/>
              <a:t>the main hydrophilic component of </a:t>
            </a:r>
            <a:r>
              <a:rPr lang="en-US" dirty="0" err="1" smtClean="0"/>
              <a:t>tragacanth</a:t>
            </a:r>
            <a:r>
              <a:rPr lang="en-US" dirty="0" smtClean="0"/>
              <a:t> that gels in water has been named </a:t>
            </a:r>
            <a:r>
              <a:rPr lang="en-US" dirty="0" err="1" smtClean="0"/>
              <a:t>bassorin</a:t>
            </a:r>
            <a:r>
              <a:rPr lang="en-US" dirty="0" smtClean="0"/>
              <a:t> - hence, </a:t>
            </a:r>
            <a:r>
              <a:rPr lang="en-US" dirty="0" err="1" smtClean="0"/>
              <a:t>tragacanth</a:t>
            </a:r>
            <a:r>
              <a:rPr lang="en-US" dirty="0" smtClean="0"/>
              <a:t> jellies are sometimes called </a:t>
            </a:r>
            <a:r>
              <a:rPr lang="en-US" dirty="0" err="1" smtClean="0"/>
              <a:t>bassorin</a:t>
            </a:r>
            <a:r>
              <a:rPr lang="en-US" dirty="0" smtClean="0"/>
              <a:t> paste.</a:t>
            </a:r>
          </a:p>
          <a:p>
            <a:r>
              <a:rPr lang="en-US" dirty="0" smtClean="0"/>
              <a:t>The amount of gum required for a preparation varies with its use:</a:t>
            </a:r>
          </a:p>
          <a:p>
            <a:r>
              <a:rPr lang="en-US" dirty="0" smtClean="0"/>
              <a:t>(a)    For lubricating jelly 2 to 3%.</a:t>
            </a:r>
          </a:p>
          <a:p>
            <a:r>
              <a:rPr lang="en-US" dirty="0" smtClean="0"/>
              <a:t>(b)   Fro dermatological vehicles about 5%.</a:t>
            </a:r>
          </a:p>
          <a:p>
            <a:r>
              <a:rPr lang="en-US" dirty="0" smtClean="0"/>
              <a:t>(c)    For incorporation of </a:t>
            </a:r>
            <a:r>
              <a:rPr lang="en-US" dirty="0" err="1" smtClean="0"/>
              <a:t>ichthamol</a:t>
            </a:r>
            <a:r>
              <a:rPr lang="en-US" dirty="0" smtClean="0"/>
              <a:t>, resorcinol, salicylic acid and other medicaments, about 5% is generally used. All formulations contain alcohol and/or glycerol and/or a volatile oil to disperse the gum and prevent lumpiness when water is added.</a:t>
            </a:r>
          </a:p>
          <a:p>
            <a:r>
              <a:rPr lang="en-US" dirty="0" smtClean="0"/>
              <a:t>(d)   They vary in viscosity, due to the natural origin of the gum and variations in milling and storage.</a:t>
            </a:r>
          </a:p>
          <a:p>
            <a:r>
              <a:rPr lang="en-US" dirty="0" smtClean="0"/>
              <a:t>(e)    The film left on the skin tends to flake.</a:t>
            </a:r>
          </a:p>
          <a:p>
            <a:r>
              <a:rPr lang="en-US" dirty="0" smtClean="0"/>
              <a:t>(f)    Viscosity is rapidly lost outside the pH range of 4.5 to 7.0; for example if benzoic acid is used as the preservative.</a:t>
            </a:r>
          </a:p>
          <a:p>
            <a:r>
              <a:rPr lang="en-US" dirty="0" smtClean="0"/>
              <a:t>(g)   They are susceptible to microbial growth.</a:t>
            </a:r>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Example:</a:t>
            </a:r>
            <a:endParaRPr lang="en-US" dirty="0" smtClean="0"/>
          </a:p>
          <a:p>
            <a:r>
              <a:rPr lang="en-US" i="1" dirty="0" smtClean="0"/>
              <a:t>Formula           </a:t>
            </a:r>
            <a:endParaRPr lang="en-US" dirty="0" smtClean="0"/>
          </a:p>
          <a:p>
            <a:r>
              <a:rPr lang="en-US" dirty="0" err="1" smtClean="0"/>
              <a:t>Ichthamol</a:t>
            </a:r>
            <a:r>
              <a:rPr lang="en-US" dirty="0" smtClean="0"/>
              <a:t>		1.0 g</a:t>
            </a:r>
          </a:p>
          <a:p>
            <a:r>
              <a:rPr lang="en-US" dirty="0" err="1" smtClean="0"/>
              <a:t>Tragacanth</a:t>
            </a:r>
            <a:r>
              <a:rPr lang="en-US" dirty="0" smtClean="0"/>
              <a:t>		2.5 g</a:t>
            </a:r>
          </a:p>
          <a:p>
            <a:r>
              <a:rPr lang="en-US" dirty="0" smtClean="0"/>
              <a:t>Alcohol 90%		5.0 g</a:t>
            </a:r>
          </a:p>
          <a:p>
            <a:r>
              <a:rPr lang="en-US" dirty="0" smtClean="0"/>
              <a:t>Glycerin		1.0 g</a:t>
            </a:r>
          </a:p>
          <a:p>
            <a:r>
              <a:rPr lang="en-US" dirty="0" smtClean="0"/>
              <a:t>Purified water </a:t>
            </a:r>
            <a:r>
              <a:rPr lang="en-US" dirty="0" err="1" smtClean="0"/>
              <a:t>q.s</a:t>
            </a:r>
            <a:r>
              <a:rPr lang="en-US" dirty="0" smtClean="0"/>
              <a:t>.	 50.0g</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Procedure:</a:t>
            </a:r>
            <a:endParaRPr lang="en-US" dirty="0" smtClean="0"/>
          </a:p>
          <a:p>
            <a:r>
              <a:rPr lang="en-US" dirty="0" smtClean="0"/>
              <a:t>(</a:t>
            </a:r>
            <a:r>
              <a:rPr lang="en-US" dirty="0" err="1" smtClean="0"/>
              <a:t>i</a:t>
            </a:r>
            <a:r>
              <a:rPr lang="en-US" dirty="0" smtClean="0"/>
              <a:t>)     Alcohol is taken in a 100 ml, wide mouthed jar; and then </a:t>
            </a:r>
            <a:r>
              <a:rPr lang="en-US" dirty="0" err="1" smtClean="0"/>
              <a:t>tragacanth</a:t>
            </a:r>
            <a:r>
              <a:rPr lang="en-US" dirty="0" smtClean="0"/>
              <a:t> is added to it. (The reverse order may lead to lump formation). Mixed well.</a:t>
            </a:r>
          </a:p>
          <a:p>
            <a:r>
              <a:rPr lang="en-US" dirty="0" smtClean="0"/>
              <a:t>(ii)   Water is added as quickly as possible and mixed.</a:t>
            </a:r>
          </a:p>
          <a:p>
            <a:r>
              <a:rPr lang="en-US" dirty="0" smtClean="0"/>
              <a:t>(iii) Separately </a:t>
            </a:r>
            <a:r>
              <a:rPr lang="en-US" dirty="0" err="1" smtClean="0"/>
              <a:t>ichthamol</a:t>
            </a:r>
            <a:r>
              <a:rPr lang="en-US" dirty="0" smtClean="0"/>
              <a:t>, glycerin and 10 ml water is mixed. Final weight is adjusted by adding more of water.</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a:t>
            </a:r>
            <a:r>
              <a:rPr lang="en-US" u="sng" dirty="0" smtClean="0">
                <a:solidFill>
                  <a:srgbClr val="FF0000"/>
                </a:solidFill>
              </a:rPr>
              <a:t>. Sodium alginate</a:t>
            </a:r>
          </a:p>
          <a:p>
            <a:r>
              <a:rPr lang="en-US" i="1" dirty="0" smtClean="0"/>
              <a:t>Uses:</a:t>
            </a:r>
            <a:r>
              <a:rPr lang="en-US" dirty="0" smtClean="0"/>
              <a:t>-   As lubricant - 1.5 to 2 % is used.</a:t>
            </a:r>
          </a:p>
          <a:p>
            <a:r>
              <a:rPr lang="en-US" dirty="0" smtClean="0"/>
              <a:t>            As dermatological vehicle - 5 to 10 % is used.</a:t>
            </a:r>
          </a:p>
          <a:p>
            <a:r>
              <a:rPr lang="en-US" dirty="0" smtClean="0"/>
              <a:t>A trace of Ca - salt (CaCl</a:t>
            </a:r>
            <a:r>
              <a:rPr lang="en-US" baseline="-25000" dirty="0" smtClean="0"/>
              <a:t>2</a:t>
            </a:r>
            <a:r>
              <a:rPr lang="en-US" dirty="0" smtClean="0"/>
              <a:t>) may be added to increase the viscosity and most formulations contain glycerol as a dispersing agent.</a:t>
            </a:r>
          </a:p>
          <a:p>
            <a:r>
              <a:rPr lang="en-US" i="1" dirty="0" smtClean="0"/>
              <a:t>Advantage:</a:t>
            </a:r>
            <a:r>
              <a:rPr lang="en-US" dirty="0" smtClean="0"/>
              <a:t> Sodium alginate has an advantage over </a:t>
            </a:r>
            <a:r>
              <a:rPr lang="en-US" dirty="0" err="1" smtClean="0"/>
              <a:t>tragacanth</a:t>
            </a:r>
            <a:r>
              <a:rPr lang="en-US" dirty="0" smtClean="0"/>
              <a:t> that is available in several grade or standardized viscosity.</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3. </a:t>
            </a:r>
            <a:r>
              <a:rPr lang="en-US" i="1" u="sng" dirty="0" smtClean="0">
                <a:solidFill>
                  <a:srgbClr val="FF0000"/>
                </a:solidFill>
              </a:rPr>
              <a:t>Pectin</a:t>
            </a:r>
          </a:p>
          <a:p>
            <a:r>
              <a:rPr lang="en-US" dirty="0" smtClean="0"/>
              <a:t>·        Pectin is a very good gelling agent and is used in the preparation of many types of jellies including edible jellies.</a:t>
            </a:r>
          </a:p>
          <a:p>
            <a:r>
              <a:rPr lang="en-US" dirty="0" smtClean="0"/>
              <a:t>·        Glycerin is used as a dispersing agent and </a:t>
            </a:r>
            <a:r>
              <a:rPr lang="en-US" dirty="0" err="1" smtClean="0"/>
              <a:t>humectant</a:t>
            </a:r>
            <a:r>
              <a:rPr lang="en-US" dirty="0" smtClean="0"/>
              <a:t> in dermatological jellies.</a:t>
            </a:r>
          </a:p>
          <a:p>
            <a:r>
              <a:rPr lang="en-US" dirty="0" smtClean="0"/>
              <a:t>·        Jellies must be packed in well-closed containers because they lose water rapidly by evaporation and this lose water rapidly by evaporation and this is increased by the susceptibility of pectin gels to </a:t>
            </a:r>
            <a:r>
              <a:rPr lang="en-US" dirty="0" err="1" smtClean="0"/>
              <a:t>syneresis</a:t>
            </a:r>
            <a:r>
              <a:rPr lang="en-US" dirty="0" smtClean="0"/>
              <a:t> (i.e. exudation of the aqueous phase as a result of contraction of the gel).</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Starch</a:t>
            </a:r>
          </a:p>
          <a:p>
            <a:r>
              <a:rPr lang="en-US" dirty="0" smtClean="0"/>
              <a:t>Starch in combination with gelatin and glycerin is commonly used for preparations of jellies.</a:t>
            </a:r>
          </a:p>
          <a:p>
            <a:r>
              <a:rPr lang="en-US" dirty="0" smtClean="0"/>
              <a:t>Glycerin in 50% may act as preservative.</a:t>
            </a:r>
          </a:p>
          <a:p>
            <a:r>
              <a:rPr lang="en-US" dirty="0" smtClean="0"/>
              <a:t>Medicaments are incorporated in the cold jelly by </a:t>
            </a:r>
            <a:r>
              <a:rPr lang="en-US" dirty="0" err="1" smtClean="0"/>
              <a:t>trituration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5. Gelatin</a:t>
            </a:r>
          </a:p>
          <a:p>
            <a:r>
              <a:rPr lang="en-US" dirty="0" smtClean="0"/>
              <a:t>Insoluble in cold water but swell and softens in it. It is soluble  in hot water.</a:t>
            </a:r>
          </a:p>
          <a:p>
            <a:r>
              <a:rPr lang="en-US" dirty="0" smtClean="0"/>
              <a:t>Hot solution contain 2% gelatin forms a jelly on cooling.</a:t>
            </a:r>
          </a:p>
          <a:p>
            <a:r>
              <a:rPr lang="en-US" dirty="0" smtClean="0"/>
              <a:t>Very stiff  (15%) jellies are melted before used  and after cooling to desired temperature are applied with a brush to the affected area. The area is covered with bandage and the dressing may be left in place for several weeks.</a:t>
            </a:r>
          </a:p>
          <a:p>
            <a:r>
              <a:rPr lang="en-US" dirty="0" smtClean="0"/>
              <a:t>Zinc-gelatin jelly (Unna’s paste) is such an example.</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867400"/>
          </a:xfrm>
        </p:spPr>
        <p:txBody>
          <a:bodyPr>
            <a:normAutofit fontScale="77500" lnSpcReduction="20000"/>
          </a:bodyPr>
          <a:lstStyle/>
          <a:p>
            <a:r>
              <a:rPr lang="en-US" i="1" dirty="0" smtClean="0"/>
              <a:t>Formula:</a:t>
            </a:r>
            <a:r>
              <a:rPr lang="en-US" dirty="0" smtClean="0"/>
              <a:t>          </a:t>
            </a:r>
          </a:p>
          <a:p>
            <a:r>
              <a:rPr lang="en-US" dirty="0" smtClean="0"/>
              <a:t>Zinc oxide		15g</a:t>
            </a:r>
          </a:p>
          <a:p>
            <a:r>
              <a:rPr lang="en-US" dirty="0" smtClean="0"/>
              <a:t>Gelatin			15g</a:t>
            </a:r>
          </a:p>
          <a:p>
            <a:r>
              <a:rPr lang="en-US" dirty="0" smtClean="0"/>
              <a:t>Glycerin		35g</a:t>
            </a:r>
          </a:p>
          <a:p>
            <a:r>
              <a:rPr lang="en-US" dirty="0" smtClean="0"/>
              <a:t>Water			35g</a:t>
            </a:r>
          </a:p>
          <a:p>
            <a:r>
              <a:rPr lang="en-US" dirty="0" smtClean="0"/>
              <a:t> </a:t>
            </a:r>
          </a:p>
          <a:p>
            <a:r>
              <a:rPr lang="en-US" i="1" dirty="0" smtClean="0"/>
              <a:t>Procedure:</a:t>
            </a:r>
            <a:endParaRPr lang="en-US" dirty="0" smtClean="0"/>
          </a:p>
          <a:p>
            <a:r>
              <a:rPr lang="en-US" dirty="0" smtClean="0"/>
              <a:t>(</a:t>
            </a:r>
            <a:r>
              <a:rPr lang="en-US" dirty="0" err="1" smtClean="0"/>
              <a:t>i</a:t>
            </a:r>
            <a:r>
              <a:rPr lang="en-US" dirty="0" smtClean="0"/>
              <a:t>)     Gelatin soaked in water until softened.</a:t>
            </a:r>
          </a:p>
          <a:p>
            <a:r>
              <a:rPr lang="en-US" dirty="0" smtClean="0"/>
              <a:t>(ii)   Glycerin is added and heated over bath until the glycerin is dissolved.</a:t>
            </a:r>
          </a:p>
          <a:p>
            <a:r>
              <a:rPr lang="en-US" dirty="0" smtClean="0"/>
              <a:t>(iii) Adjust the weight to 85 g if necessary by adding more amount of water.</a:t>
            </a:r>
          </a:p>
          <a:p>
            <a:r>
              <a:rPr lang="en-US" dirty="0" smtClean="0"/>
              <a:t>(iv)  </a:t>
            </a:r>
            <a:r>
              <a:rPr lang="en-US" dirty="0" err="1" smtClean="0"/>
              <a:t>ZnO</a:t>
            </a:r>
            <a:r>
              <a:rPr lang="en-US" dirty="0" smtClean="0"/>
              <a:t> is passed through sieve (#120). Required amount is added in small amounts to the molten base with gentle stirring. Stirring is continued until a viscous product is obtained.</a:t>
            </a:r>
          </a:p>
          <a:p>
            <a:r>
              <a:rPr lang="en-US" dirty="0" smtClean="0"/>
              <a:t>(v)   The product so obtained is poured in a tray to a depth of about 1 cm with continuous </a:t>
            </a:r>
            <a:r>
              <a:rPr lang="en-US" dirty="0" err="1" smtClean="0"/>
              <a:t>trituration</a:t>
            </a:r>
            <a:r>
              <a:rPr lang="en-US" dirty="0" smtClean="0"/>
              <a:t> throughout the operation. When the  mass is set, carefully the mass is cut into pieces of about 1.5cm</a:t>
            </a:r>
            <a:r>
              <a:rPr lang="en-US" baseline="30000" dirty="0" smtClean="0"/>
              <a:t>2</a:t>
            </a:r>
            <a:r>
              <a:rPr lang="en-US" dirty="0" smtClean="0"/>
              <a:t>  with a blade or sharp knife.</a:t>
            </a:r>
          </a:p>
          <a:p>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fontScale="92500" lnSpcReduction="20000"/>
          </a:bodyPr>
          <a:lstStyle/>
          <a:p>
            <a:r>
              <a:rPr lang="en-US" b="1" u="sng" dirty="0" smtClean="0">
                <a:solidFill>
                  <a:srgbClr val="FF0000"/>
                </a:solidFill>
              </a:rPr>
              <a:t>6. Cellulose derivative</a:t>
            </a:r>
          </a:p>
          <a:p>
            <a:r>
              <a:rPr lang="en-US" dirty="0" smtClean="0"/>
              <a:t>Methyl cellulose and sodium </a:t>
            </a:r>
            <a:r>
              <a:rPr lang="en-US" dirty="0" err="1" smtClean="0"/>
              <a:t>carboxy</a:t>
            </a:r>
            <a:r>
              <a:rPr lang="en-US" dirty="0" smtClean="0"/>
              <a:t> methyl cellulose</a:t>
            </a:r>
          </a:p>
          <a:p>
            <a:r>
              <a:rPr lang="en-US" dirty="0" smtClean="0"/>
              <a:t>1.      produce neutral jellies of stable viscosity.</a:t>
            </a:r>
          </a:p>
          <a:p>
            <a:r>
              <a:rPr lang="en-US" dirty="0" smtClean="0"/>
              <a:t>2.      Have good resistance against microbial  growth.</a:t>
            </a:r>
          </a:p>
          <a:p>
            <a:r>
              <a:rPr lang="en-US" dirty="0" smtClean="0"/>
              <a:t>3.      Clear due to freedom from insoluble impurities.</a:t>
            </a:r>
          </a:p>
          <a:p>
            <a:r>
              <a:rPr lang="en-US" dirty="0" smtClean="0"/>
              <a:t>4.      Produce strong film after drying on the skin.</a:t>
            </a:r>
          </a:p>
          <a:p>
            <a:r>
              <a:rPr lang="en-US" i="1" dirty="0" smtClean="0"/>
              <a:t>Use</a:t>
            </a:r>
            <a:r>
              <a:rPr lang="en-US" dirty="0" smtClean="0"/>
              <a:t>: Sodium </a:t>
            </a:r>
            <a:r>
              <a:rPr lang="en-US" dirty="0" err="1" smtClean="0"/>
              <a:t>carboxy</a:t>
            </a:r>
            <a:r>
              <a:rPr lang="en-US" dirty="0" smtClean="0"/>
              <a:t> methyl cellulose can be used to prepare lubricating jellies and sterile jellies.</a:t>
            </a:r>
          </a:p>
          <a:p>
            <a:r>
              <a:rPr lang="en-US" dirty="0" smtClean="0"/>
              <a:t>                                    e.g.  </a:t>
            </a:r>
            <a:r>
              <a:rPr lang="en-US" dirty="0" err="1" smtClean="0"/>
              <a:t>lignocine</a:t>
            </a:r>
            <a:r>
              <a:rPr lang="en-US" dirty="0" smtClean="0"/>
              <a:t> gel - because it can withstand autoclaving temperature.</a:t>
            </a:r>
          </a:p>
          <a:p>
            <a:r>
              <a:rPr lang="en-US" dirty="0" smtClean="0"/>
              <a:t>N.B. Other cellulose derivatives are</a:t>
            </a:r>
          </a:p>
          <a:p>
            <a:r>
              <a:rPr lang="en-US" dirty="0" err="1" smtClean="0"/>
              <a:t>Hydroxy</a:t>
            </a:r>
            <a:r>
              <a:rPr lang="en-US" dirty="0" smtClean="0"/>
              <a:t> </a:t>
            </a:r>
            <a:r>
              <a:rPr lang="en-US" dirty="0" err="1" smtClean="0"/>
              <a:t>propyl</a:t>
            </a:r>
            <a:r>
              <a:rPr lang="en-US" dirty="0" smtClean="0"/>
              <a:t> methyl cellulose (</a:t>
            </a:r>
            <a:r>
              <a:rPr lang="en-US" dirty="0" err="1" smtClean="0"/>
              <a:t>Hypermellose</a:t>
            </a:r>
            <a:r>
              <a:rPr lang="en-US" dirty="0" smtClean="0"/>
              <a:t>)</a:t>
            </a:r>
          </a:p>
          <a:p>
            <a:r>
              <a:rPr lang="en-US" dirty="0" err="1" smtClean="0"/>
              <a:t>Carbomer</a:t>
            </a:r>
            <a:endParaRPr lang="en-US" dirty="0" smtClean="0"/>
          </a:p>
          <a:p>
            <a:r>
              <a:rPr lang="en-US" dirty="0" smtClean="0"/>
              <a:t>Polyvinyl alcohols.</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Ointments classified according to their </a:t>
            </a:r>
            <a:r>
              <a:rPr lang="en-US" b="1" i="1" u="sng" dirty="0" smtClean="0">
                <a:solidFill>
                  <a:srgbClr val="FF0000"/>
                </a:solidFill>
              </a:rPr>
              <a:t>therapeutic properties based </a:t>
            </a:r>
            <a:r>
              <a:rPr lang="en-US" b="1" i="1" dirty="0" smtClean="0"/>
              <a:t>on penetration are as follows:</a:t>
            </a:r>
            <a:endParaRPr lang="en-US" dirty="0" smtClean="0"/>
          </a:p>
          <a:p>
            <a:r>
              <a:rPr lang="en-US" b="1" dirty="0" smtClean="0"/>
              <a:t>(a) </a:t>
            </a:r>
            <a:r>
              <a:rPr lang="en-US" b="1" dirty="0" err="1" smtClean="0"/>
              <a:t>Epidermic</a:t>
            </a:r>
            <a:r>
              <a:rPr lang="en-US" b="1" dirty="0" smtClean="0"/>
              <a:t>,</a:t>
            </a:r>
          </a:p>
          <a:p>
            <a:r>
              <a:rPr lang="en-US" b="1" dirty="0" smtClean="0"/>
              <a:t> (b) Endodermic,</a:t>
            </a:r>
          </a:p>
          <a:p>
            <a:r>
              <a:rPr lang="en-US" b="1" dirty="0" smtClean="0"/>
              <a:t> (c) </a:t>
            </a:r>
            <a:r>
              <a:rPr lang="en-US" b="1" dirty="0" err="1" smtClean="0"/>
              <a:t>Diadermic</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7. Clays</a:t>
            </a:r>
          </a:p>
          <a:p>
            <a:r>
              <a:rPr lang="en-US" dirty="0" smtClean="0"/>
              <a:t>Gels containing 7 to 20 % of </a:t>
            </a:r>
            <a:r>
              <a:rPr lang="en-US" dirty="0" err="1" smtClean="0"/>
              <a:t>bentonite</a:t>
            </a:r>
            <a:r>
              <a:rPr lang="en-US" dirty="0" smtClean="0"/>
              <a:t> can be used as dermatological bases.</a:t>
            </a:r>
          </a:p>
          <a:p>
            <a:r>
              <a:rPr lang="en-US" i="1" dirty="0" smtClean="0"/>
              <a:t>Disadvantages:</a:t>
            </a:r>
            <a:endParaRPr lang="en-US" dirty="0" smtClean="0"/>
          </a:p>
          <a:p>
            <a:r>
              <a:rPr lang="en-US" dirty="0" smtClean="0"/>
              <a:t>1.      They are opalescent and lack attractiveness.</a:t>
            </a:r>
          </a:p>
          <a:p>
            <a:r>
              <a:rPr lang="en-US" dirty="0" smtClean="0"/>
              <a:t>2.      Their pH is about 9.0 i.e. not suitable for application on the skin.</a:t>
            </a:r>
          </a:p>
          <a:p>
            <a:r>
              <a:rPr lang="en-US" dirty="0" smtClean="0"/>
              <a:t>3.      Residue on the skin is powdery and rather silky.</a:t>
            </a: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Preservation of jellies: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Although some bases like clays and cellulose derivative(s) resist microbial contamination but since all the jellies contain large amount of water, therefore must be suitably preserved.</a:t>
            </a:r>
          </a:p>
          <a:p>
            <a:r>
              <a:rPr lang="en-US" dirty="0" smtClean="0"/>
              <a:t>e.g. Methyl </a:t>
            </a:r>
            <a:r>
              <a:rPr lang="en-US" dirty="0" err="1" smtClean="0"/>
              <a:t>paraben</a:t>
            </a:r>
            <a:r>
              <a:rPr lang="en-US" dirty="0" smtClean="0"/>
              <a:t> 0.1 to 0.2 % is commonly used.</a:t>
            </a:r>
          </a:p>
          <a:p>
            <a:r>
              <a:rPr lang="en-US" dirty="0" smtClean="0"/>
              <a:t>Loss of water can quickly lead to skin formation on jellies and to prevent the hygroscopic substances, e.g. glycerol, propylene glycol or </a:t>
            </a:r>
            <a:r>
              <a:rPr lang="en-US" dirty="0" err="1" smtClean="0"/>
              <a:t>sorbitol</a:t>
            </a:r>
            <a:r>
              <a:rPr lang="en-US" dirty="0" smtClean="0"/>
              <a:t> solution may be added.</a:t>
            </a:r>
          </a:p>
          <a:p>
            <a:r>
              <a:rPr lang="en-US" dirty="0" smtClean="0"/>
              <a:t>Bases and medicaments sensitive to heavy metals are sometimes protected by a chelating agent e.g. ethylene </a:t>
            </a:r>
            <a:r>
              <a:rPr lang="en-US" dirty="0" err="1" smtClean="0"/>
              <a:t>diamine</a:t>
            </a:r>
            <a:r>
              <a:rPr lang="en-US" dirty="0" smtClean="0"/>
              <a:t> tetra acetic acid (EDTA)</a:t>
            </a:r>
          </a:p>
          <a:p>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1"/>
          </a:xfrm>
        </p:spPr>
        <p:txBody>
          <a:bodyPr>
            <a:normAutofit fontScale="90000"/>
          </a:bodyPr>
          <a:lstStyle/>
          <a:p>
            <a:r>
              <a:rPr lang="en-US" dirty="0" smtClean="0"/>
              <a:t>Poultices</a:t>
            </a:r>
            <a:endParaRPr lang="en-US" dirty="0"/>
          </a:p>
        </p:txBody>
      </p:sp>
      <p:sp>
        <p:nvSpPr>
          <p:cNvPr id="3" name="Content Placeholder 2"/>
          <p:cNvSpPr>
            <a:spLocks noGrp="1"/>
          </p:cNvSpPr>
          <p:nvPr>
            <p:ph idx="1"/>
          </p:nvPr>
        </p:nvSpPr>
        <p:spPr>
          <a:xfrm>
            <a:off x="457200" y="1295400"/>
            <a:ext cx="8229600" cy="5029200"/>
          </a:xfrm>
        </p:spPr>
        <p:txBody>
          <a:bodyPr/>
          <a:lstStyle/>
          <a:p>
            <a:r>
              <a:rPr lang="en-US" dirty="0" smtClean="0"/>
              <a:t>Poultices are soft, viscous wet masses of solid substances applied to the skin for their fomentation (the application of warm liquid, ointments, etc., </a:t>
            </a:r>
            <a:r>
              <a:rPr lang="en-US" dirty="0" err="1" smtClean="0"/>
              <a:t>tothe</a:t>
            </a:r>
            <a:r>
              <a:rPr lang="en-US" dirty="0" smtClean="0"/>
              <a:t> surface of the body)action in order to provide relief from pain or reduce inflammation or to act as a counter-irritant.</a:t>
            </a:r>
          </a:p>
          <a:p>
            <a:r>
              <a:rPr lang="en-US" dirty="0" smtClean="0"/>
              <a:t> </a:t>
            </a:r>
            <a:r>
              <a:rPr lang="en-US" u="sng" dirty="0" smtClean="0">
                <a:solidFill>
                  <a:srgbClr val="FF0000"/>
                </a:solidFill>
              </a:rPr>
              <a:t>Poultices are also known as ‘cataplasms’. </a:t>
            </a:r>
            <a:r>
              <a:rPr lang="en-US" dirty="0" smtClean="0"/>
              <a:t>Poultices were used to prepare in ancient times to drain infectious material from diseased tissues. Kaolin act as heat carrier .</a:t>
            </a:r>
          </a:p>
          <a:p>
            <a:r>
              <a:rPr lang="en-US" dirty="0" smtClean="0"/>
              <a:t>Poultices is applied to affected part after heating until heat is tolerated on the back of the hand. </a:t>
            </a:r>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257800"/>
          </a:xfrm>
        </p:spPr>
        <p:txBody>
          <a:bodyPr/>
          <a:lstStyle/>
          <a:p>
            <a:r>
              <a:rPr lang="en-US" dirty="0" smtClean="0"/>
              <a:t>Method of </a:t>
            </a:r>
            <a:r>
              <a:rPr lang="en-US" u="sng" dirty="0" smtClean="0">
                <a:solidFill>
                  <a:srgbClr val="FF0000"/>
                </a:solidFill>
              </a:rPr>
              <a:t>preparation of Kaolin Poultice BPC</a:t>
            </a:r>
            <a:r>
              <a:rPr lang="en-US" dirty="0" smtClean="0"/>
              <a:t>. </a:t>
            </a:r>
          </a:p>
          <a:p>
            <a:r>
              <a:rPr lang="en-US" dirty="0" smtClean="0"/>
              <a:t>Rx, </a:t>
            </a:r>
          </a:p>
          <a:p>
            <a:r>
              <a:rPr lang="en-US" dirty="0" smtClean="0"/>
              <a:t>Heavy Kaolin, dried at 1000C and finely sifted. </a:t>
            </a:r>
          </a:p>
          <a:p>
            <a:r>
              <a:rPr lang="en-US" dirty="0" smtClean="0"/>
              <a:t>Boric acid, finely sifted</a:t>
            </a:r>
          </a:p>
          <a:p>
            <a:r>
              <a:rPr lang="en-US" dirty="0" err="1" smtClean="0"/>
              <a:t>Thymol</a:t>
            </a:r>
            <a:r>
              <a:rPr lang="en-US" dirty="0" smtClean="0"/>
              <a:t> </a:t>
            </a:r>
          </a:p>
          <a:p>
            <a:r>
              <a:rPr lang="en-US" dirty="0" smtClean="0"/>
              <a:t>Peppermint oil </a:t>
            </a:r>
          </a:p>
          <a:p>
            <a:r>
              <a:rPr lang="en-US" dirty="0" smtClean="0"/>
              <a:t>Methyl </a:t>
            </a:r>
            <a:r>
              <a:rPr lang="en-US" dirty="0" err="1" smtClean="0"/>
              <a:t>salicylate</a:t>
            </a:r>
            <a:r>
              <a:rPr lang="en-US" dirty="0" smtClean="0"/>
              <a:t> </a:t>
            </a:r>
          </a:p>
          <a:p>
            <a:r>
              <a:rPr lang="en-US" dirty="0" smtClean="0"/>
              <a:t>Glycerin </a:t>
            </a:r>
          </a:p>
          <a:p>
            <a:r>
              <a:rPr lang="en-US" dirty="0" smtClean="0"/>
              <a:t>Make a poultice. </a:t>
            </a:r>
          </a:p>
          <a:p>
            <a:r>
              <a:rPr lang="en-US" dirty="0" smtClean="0"/>
              <a:t>Direction: Spread the warm poultice on a dressing material and applied on the affected part. </a:t>
            </a:r>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POULTICE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i="1" dirty="0" smtClean="0"/>
              <a:t>Uses;</a:t>
            </a:r>
            <a:endParaRPr lang="en-US" dirty="0" smtClean="0"/>
          </a:p>
          <a:p>
            <a:r>
              <a:rPr lang="en-US" dirty="0" smtClean="0"/>
              <a:t>(</a:t>
            </a:r>
            <a:r>
              <a:rPr lang="en-US" dirty="0" err="1" smtClean="0"/>
              <a:t>i</a:t>
            </a:r>
            <a:r>
              <a:rPr lang="en-US" dirty="0" smtClean="0"/>
              <a:t>)     Glycerol, because of its hygroscopic nature, is believed to draw infected materials from the tissues when the poultice is used for boils and similar infections.</a:t>
            </a:r>
          </a:p>
          <a:p>
            <a:r>
              <a:rPr lang="en-US" dirty="0" smtClean="0"/>
              <a:t>(ii)         Methyl </a:t>
            </a:r>
            <a:r>
              <a:rPr lang="en-US" dirty="0" err="1" smtClean="0"/>
              <a:t>salicylate</a:t>
            </a:r>
            <a:r>
              <a:rPr lang="en-US" dirty="0" smtClean="0"/>
              <a:t> (an </a:t>
            </a:r>
            <a:r>
              <a:rPr lang="en-US" dirty="0" err="1" smtClean="0"/>
              <a:t>antirheumatic</a:t>
            </a:r>
            <a:r>
              <a:rPr lang="en-US" dirty="0" smtClean="0"/>
              <a:t> drug),</a:t>
            </a:r>
          </a:p>
          <a:p>
            <a:r>
              <a:rPr lang="en-US" dirty="0" smtClean="0"/>
              <a:t>            </a:t>
            </a:r>
            <a:r>
              <a:rPr lang="en-US" dirty="0" err="1" smtClean="0"/>
              <a:t>thymol</a:t>
            </a:r>
            <a:r>
              <a:rPr lang="en-US" dirty="0" smtClean="0"/>
              <a:t> (a powerful bactericide),</a:t>
            </a:r>
          </a:p>
          <a:p>
            <a:r>
              <a:rPr lang="en-US" dirty="0" smtClean="0"/>
              <a:t>            boric acid (a weak antimicrobial agent),</a:t>
            </a:r>
          </a:p>
          <a:p>
            <a:r>
              <a:rPr lang="en-US" dirty="0" smtClean="0"/>
              <a:t>            and peppermint oil (which contributes to the smell) are used for different purposes.</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of applying the poultice: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i</a:t>
            </a:r>
            <a:r>
              <a:rPr lang="en-US" dirty="0" smtClean="0"/>
              <a:t>)    for use, the poultice is heated, with occasional  stirring, until it can only be  tolerated on the back of the hand.</a:t>
            </a:r>
          </a:p>
          <a:p>
            <a:r>
              <a:rPr lang="en-US" dirty="0" smtClean="0"/>
              <a:t>(ii)   Then it is spread thickly on lint or other dressing  and applied to the affected area which is sometimes first covered with muslin to facilitate removal after use.</a:t>
            </a:r>
          </a:p>
          <a:p>
            <a:r>
              <a:rPr lang="en-US" dirty="0" smtClean="0"/>
              <a:t>(iii) A thick layer of cotton wool is applied to retain the heat and a covering of oiled silk may be added to protect clothing.</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28600"/>
            <a:ext cx="8382000" cy="6324600"/>
          </a:xfrm>
        </p:spPr>
        <p:txBody>
          <a:bodyPr>
            <a:normAutofit fontScale="47500" lnSpcReduction="20000"/>
          </a:bodyPr>
          <a:lstStyle/>
          <a:p>
            <a:r>
              <a:rPr lang="en-US" i="1" dirty="0" smtClean="0"/>
              <a:t>Procedure</a:t>
            </a:r>
            <a:r>
              <a:rPr lang="en-US" dirty="0" smtClean="0"/>
              <a:t>:</a:t>
            </a:r>
          </a:p>
          <a:p>
            <a:r>
              <a:rPr lang="en-US" dirty="0" smtClean="0"/>
              <a:t>(a)   </a:t>
            </a:r>
            <a:r>
              <a:rPr lang="en-US" sz="3800" dirty="0" smtClean="0"/>
              <a:t> </a:t>
            </a:r>
            <a:r>
              <a:rPr lang="en-US" sz="4400" dirty="0" smtClean="0"/>
              <a:t>Kaolin is spread in a suitable quantity of kaolin in a thin layer, e.g.  on a tray of </a:t>
            </a:r>
            <a:r>
              <a:rPr lang="en-US" sz="4400" dirty="0" err="1" smtClean="0"/>
              <a:t>aluminium</a:t>
            </a:r>
            <a:r>
              <a:rPr lang="en-US" sz="4400" dirty="0" smtClean="0"/>
              <a:t> foil, and dried at 100</a:t>
            </a:r>
            <a:r>
              <a:rPr lang="en-US" sz="4400" baseline="30000" dirty="0" smtClean="0"/>
              <a:t>0</a:t>
            </a:r>
            <a:r>
              <a:rPr lang="en-US" sz="4400" dirty="0" smtClean="0"/>
              <a:t>C until the weight is constant. Allowed to cool down and then passed through No. 180 sieve.</a:t>
            </a:r>
          </a:p>
          <a:p>
            <a:r>
              <a:rPr lang="en-US" sz="4400" dirty="0" smtClean="0"/>
              <a:t>(b)   Boric acid and kaolin are mixed in a mortar. Gradually the mixed powder is triturated with glycerol to form a smooth paste.</a:t>
            </a:r>
          </a:p>
          <a:p>
            <a:r>
              <a:rPr lang="en-US" sz="4400" dirty="0" smtClean="0"/>
              <a:t>(c)    The paste is transferred to a heat-resistant glass-jar, protected either wit a paper or </a:t>
            </a:r>
            <a:r>
              <a:rPr lang="en-US" sz="4400" dirty="0" err="1" smtClean="0"/>
              <a:t>aluminium</a:t>
            </a:r>
            <a:r>
              <a:rPr lang="en-US" sz="4400" dirty="0" smtClean="0"/>
              <a:t> foil and heated at 120</a:t>
            </a:r>
            <a:r>
              <a:rPr lang="en-US" sz="4400" baseline="30000" dirty="0" smtClean="0"/>
              <a:t>0</a:t>
            </a:r>
            <a:r>
              <a:rPr lang="en-US" sz="4400" dirty="0" smtClean="0"/>
              <a:t>C for 1 hour in a hot-air oven, with occasional stirring. The antimicrobial effects of the heat and glycerol destroy the </a:t>
            </a:r>
            <a:r>
              <a:rPr lang="en-US" sz="4400" dirty="0" err="1" smtClean="0"/>
              <a:t>sporing</a:t>
            </a:r>
            <a:r>
              <a:rPr lang="en-US" sz="4400" dirty="0" smtClean="0"/>
              <a:t> pathogens that may be in the kaolin. (Above 1200C glycerin may degrade).</a:t>
            </a:r>
          </a:p>
          <a:p>
            <a:r>
              <a:rPr lang="en-US" sz="4400" dirty="0" smtClean="0"/>
              <a:t>(d)   After cooling a mixture of </a:t>
            </a:r>
            <a:r>
              <a:rPr lang="en-US" sz="4400" dirty="0" err="1" smtClean="0"/>
              <a:t>thymol</a:t>
            </a:r>
            <a:r>
              <a:rPr lang="en-US" sz="4400" dirty="0" smtClean="0"/>
              <a:t>, methyl </a:t>
            </a:r>
            <a:r>
              <a:rPr lang="en-US" sz="4400" dirty="0" err="1" smtClean="0"/>
              <a:t>salicylate</a:t>
            </a:r>
            <a:r>
              <a:rPr lang="en-US" sz="4400" dirty="0" smtClean="0"/>
              <a:t> and peppermint oil are mixed. (Eutectic mixture).</a:t>
            </a:r>
          </a:p>
          <a:p>
            <a:r>
              <a:rPr lang="en-US" sz="4400" dirty="0" smtClean="0"/>
              <a:t>(e)    Kaolin poultice is stored in well closed containers to prevent loss of volatile ingredients and absorption of moisture from the atmosphere by glycerin.</a:t>
            </a:r>
          </a:p>
          <a:p>
            <a:r>
              <a:rPr lang="en-US" sz="4400" dirty="0" smtClean="0"/>
              <a:t/>
            </a:r>
            <a:br>
              <a:rPr lang="en-US" sz="4400" dirty="0" smtClean="0"/>
            </a:br>
            <a:endParaRPr lang="en-US" sz="4400" dirty="0" smtClean="0"/>
          </a:p>
          <a:p>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632</TotalTime>
  <Words>3122</Words>
  <Application>Microsoft Office PowerPoint</Application>
  <PresentationFormat>On-screen Show (4:3)</PresentationFormat>
  <Paragraphs>661</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Flow</vt:lpstr>
      <vt:lpstr>Slide 1</vt:lpstr>
      <vt:lpstr>content</vt:lpstr>
      <vt:lpstr>Ointments</vt:lpstr>
      <vt:lpstr>Slide 4</vt:lpstr>
      <vt:lpstr>Slide 5</vt:lpstr>
      <vt:lpstr>Slide 6</vt:lpstr>
      <vt:lpstr>Characteristics of an ideal ointment</vt:lpstr>
      <vt:lpstr>Classification of ointments </vt:lpstr>
      <vt:lpstr>Slide 9</vt:lpstr>
      <vt:lpstr>Slide 10</vt:lpstr>
      <vt:lpstr>According to therapeutic uses the ointments are classified as follows: </vt:lpstr>
      <vt:lpstr>Slide 12</vt:lpstr>
      <vt:lpstr>Slide 13</vt:lpstr>
      <vt:lpstr> OINTMENT BASES </vt:lpstr>
      <vt:lpstr>OLEAGINOUS BASES </vt:lpstr>
      <vt:lpstr>Slide 16</vt:lpstr>
      <vt:lpstr>Slide 17</vt:lpstr>
      <vt:lpstr>Slide 18</vt:lpstr>
      <vt:lpstr>Slide 19</vt:lpstr>
      <vt:lpstr>Slide 20</vt:lpstr>
      <vt:lpstr>Slide 21</vt:lpstr>
      <vt:lpstr>Slide 22</vt:lpstr>
      <vt:lpstr>Slide 23</vt:lpstr>
      <vt:lpstr>Slide 24</vt:lpstr>
      <vt:lpstr>Beeswax </vt:lpstr>
      <vt:lpstr>Cholesterol </vt:lpstr>
      <vt:lpstr>Advantages of absorption bases: </vt:lpstr>
      <vt:lpstr>WATER MISCIBLE BASES </vt:lpstr>
      <vt:lpstr>  Advantages of water miscible bases: </vt:lpstr>
      <vt:lpstr>WATER SOLUBLE BASES </vt:lpstr>
      <vt:lpstr>Slide 31</vt:lpstr>
      <vt:lpstr>Advantages of PEGs as ointment base: </vt:lpstr>
      <vt:lpstr>Disadvantages: </vt:lpstr>
      <vt:lpstr>FACTORS GOVERNING SELECTION OF AN IDEAL OINTMENT BASE </vt:lpstr>
      <vt:lpstr>1. Dermatological factors (a) Absorption and Penetration: </vt:lpstr>
      <vt:lpstr>Slide 36</vt:lpstr>
      <vt:lpstr>(c) Miscibility with skin secretion and serum </vt:lpstr>
      <vt:lpstr>d) Compatibility with skin secretions: </vt:lpstr>
      <vt:lpstr>Slide 39</vt:lpstr>
      <vt:lpstr>(g) Ease of application and removal </vt:lpstr>
      <vt:lpstr>2. Pharmaceutical factors (a) Stability </vt:lpstr>
      <vt:lpstr>(b) Solvent properties </vt:lpstr>
      <vt:lpstr>(c) Emulsifying properties </vt:lpstr>
      <vt:lpstr>(d) Consistency </vt:lpstr>
      <vt:lpstr>PREPARATION OF OINTMENTS </vt:lpstr>
      <vt:lpstr>PREPARATION OF OINTMENTS </vt:lpstr>
      <vt:lpstr>Trituration </vt:lpstr>
      <vt:lpstr>Slide 48</vt:lpstr>
      <vt:lpstr>Slide 49</vt:lpstr>
      <vt:lpstr>Whitfield ointment (Compound benzoic acid ointment B.P.C.)</vt:lpstr>
      <vt:lpstr> Fusion</vt:lpstr>
      <vt:lpstr>Ointments prepared by Fusion method: </vt:lpstr>
      <vt:lpstr>Slide 53</vt:lpstr>
      <vt:lpstr>Ex: 1. wool alcohol ointment </vt:lpstr>
      <vt:lpstr>preparation of ointment by chemical reaction  </vt:lpstr>
      <vt:lpstr>Slide 56</vt:lpstr>
      <vt:lpstr>Ointment containing free iodine</vt:lpstr>
      <vt:lpstr>Slide 58</vt:lpstr>
      <vt:lpstr>Slide 59</vt:lpstr>
      <vt:lpstr>Emulsification method</vt:lpstr>
      <vt:lpstr>Slide 61</vt:lpstr>
      <vt:lpstr>Slide 62</vt:lpstr>
      <vt:lpstr>Slide 63</vt:lpstr>
      <vt:lpstr>Pastes</vt:lpstr>
      <vt:lpstr>BASES OF PASTES: 1. Hydrocarbon base: Soft paraffin and liquid paraffin are commonly used bases for the preparation of paste. </vt:lpstr>
      <vt:lpstr>2. Water miscible base: </vt:lpstr>
      <vt:lpstr>3. Water soluble bases: </vt:lpstr>
      <vt:lpstr>METHODS OF PREPARATION: </vt:lpstr>
      <vt:lpstr>Slide 69</vt:lpstr>
      <vt:lpstr>Slide 70</vt:lpstr>
      <vt:lpstr>Slide 71</vt:lpstr>
      <vt:lpstr>Slide 72</vt:lpstr>
      <vt:lpstr>Paste(3M)</vt:lpstr>
      <vt:lpstr>Slide 74</vt:lpstr>
      <vt:lpstr>Slide 75</vt:lpstr>
      <vt:lpstr>JELLIES </vt:lpstr>
      <vt:lpstr>Slide 77</vt:lpstr>
      <vt:lpstr>Slide 78</vt:lpstr>
      <vt:lpstr>Slide 79</vt:lpstr>
      <vt:lpstr>FORMULATION </vt:lpstr>
      <vt:lpstr>Slide 81</vt:lpstr>
      <vt:lpstr>Slide 82</vt:lpstr>
      <vt:lpstr>Slide 83</vt:lpstr>
      <vt:lpstr>Slide 84</vt:lpstr>
      <vt:lpstr>Slide 85</vt:lpstr>
      <vt:lpstr>Slide 86</vt:lpstr>
      <vt:lpstr>Slide 87</vt:lpstr>
      <vt:lpstr>Slide 88</vt:lpstr>
      <vt:lpstr>Slide 89</vt:lpstr>
      <vt:lpstr>Slide 90</vt:lpstr>
      <vt:lpstr>Preservation of jellies: </vt:lpstr>
      <vt:lpstr>Poultices</vt:lpstr>
      <vt:lpstr>Slide 93</vt:lpstr>
      <vt:lpstr>POULTICE </vt:lpstr>
      <vt:lpstr>Method of applying the poultice: </vt:lpstr>
      <vt:lpstr>Slide 96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8</dc:title>
  <dc:creator>Admin</dc:creator>
  <cp:lastModifiedBy>aims46</cp:lastModifiedBy>
  <cp:revision>47</cp:revision>
  <dcterms:created xsi:type="dcterms:W3CDTF">2006-08-16T00:00:00Z</dcterms:created>
  <dcterms:modified xsi:type="dcterms:W3CDTF">2020-01-17T06:33:09Z</dcterms:modified>
</cp:coreProperties>
</file>